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09" r:id="rId3"/>
    <p:sldId id="326" r:id="rId4"/>
    <p:sldId id="333" r:id="rId5"/>
    <p:sldId id="330" r:id="rId6"/>
    <p:sldId id="334" r:id="rId7"/>
    <p:sldId id="325" r:id="rId8"/>
    <p:sldId id="329" r:id="rId9"/>
    <p:sldId id="331" r:id="rId10"/>
    <p:sldId id="336" r:id="rId11"/>
    <p:sldId id="337" r:id="rId12"/>
    <p:sldId id="300" r:id="rId13"/>
    <p:sldId id="332" r:id="rId14"/>
    <p:sldId id="338" r:id="rId15"/>
    <p:sldId id="339" r:id="rId16"/>
    <p:sldId id="335" r:id="rId17"/>
    <p:sldId id="340" r:id="rId18"/>
    <p:sldId id="342" r:id="rId19"/>
    <p:sldId id="343" r:id="rId20"/>
    <p:sldId id="344" r:id="rId21"/>
    <p:sldId id="345" r:id="rId22"/>
    <p:sldId id="346" r:id="rId23"/>
    <p:sldId id="347" r:id="rId24"/>
    <p:sldId id="349" r:id="rId25"/>
    <p:sldId id="356" r:id="rId26"/>
    <p:sldId id="348" r:id="rId27"/>
    <p:sldId id="350" r:id="rId28"/>
    <p:sldId id="351" r:id="rId29"/>
    <p:sldId id="352" r:id="rId30"/>
    <p:sldId id="353" r:id="rId31"/>
    <p:sldId id="354" r:id="rId32"/>
    <p:sldId id="355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258" autoAdjust="0"/>
  </p:normalViewPr>
  <p:slideViewPr>
    <p:cSldViewPr snapToGrid="0">
      <p:cViewPr varScale="1">
        <p:scale>
          <a:sx n="62" d="100"/>
          <a:sy n="62" d="100"/>
        </p:scale>
        <p:origin x="102" y="84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10:37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10:37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10:37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10:37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10:37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10:37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10:37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10:37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10:37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10:37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Eszközök készítése Pythonnal 2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Eszközök </a:t>
            </a:r>
            <a:r>
              <a:rPr lang="hu-HU" dirty="0"/>
              <a:t>készítése Pythonnal </a:t>
            </a:r>
            <a:r>
              <a:rPr lang="hu-HU" dirty="0" smtClean="0"/>
              <a:t>2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Desktop</a:t>
            </a:r>
            <a:r>
              <a:rPr lang="hu-HU" dirty="0"/>
              <a:t> GIS / </a:t>
            </a:r>
            <a:r>
              <a:rPr lang="hu-HU" dirty="0" err="1"/>
              <a:t>GIS-rendszerek</a:t>
            </a:r>
            <a:r>
              <a:rPr lang="hu-HU" dirty="0"/>
              <a:t> és </a:t>
            </a:r>
            <a:r>
              <a:rPr lang="hu-HU" dirty="0" err="1"/>
              <a:t>-alkalmazások</a:t>
            </a:r>
            <a:r>
              <a:rPr lang="hu-HU" dirty="0"/>
              <a:t> 2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2023.05.02.</a:t>
            </a:r>
            <a:endParaRPr lang="hu-HU" dirty="0"/>
          </a:p>
          <a:p>
            <a:r>
              <a:rPr lang="hu-HU" noProof="0" dirty="0" err="1" smtClean="0"/>
              <a:t>Bede-Fazekas</a:t>
            </a:r>
            <a:r>
              <a:rPr lang="hu-HU" noProof="0" dirty="0" smtClean="0"/>
              <a:t> Ákos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Sorok olvasása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209297" cy="4754563"/>
          </a:xfrm>
        </p:spPr>
        <p:txBody>
          <a:bodyPr/>
          <a:lstStyle/>
          <a:p>
            <a:r>
              <a:rPr lang="hu-HU" dirty="0" smtClean="0"/>
              <a:t>DEMO 2</a:t>
            </a:r>
          </a:p>
          <a:p>
            <a:pPr lvl="1"/>
            <a:r>
              <a:rPr lang="hu-HU" dirty="0" smtClean="0"/>
              <a:t>összes középtáj </a:t>
            </a:r>
            <a:r>
              <a:rPr lang="hu-HU" dirty="0" err="1"/>
              <a:t>attribútumtáblájának</a:t>
            </a:r>
            <a:r>
              <a:rPr lang="hu-HU" dirty="0"/>
              <a:t> megnyitása olvasásra</a:t>
            </a:r>
            <a:endParaRPr lang="hu-HU" dirty="0" smtClean="0"/>
          </a:p>
          <a:p>
            <a:pPr lvl="1"/>
            <a:r>
              <a:rPr lang="hu-HU" dirty="0" smtClean="0"/>
              <a:t>két mező</a:t>
            </a:r>
          </a:p>
          <a:p>
            <a:pPr lvl="1"/>
            <a:r>
              <a:rPr lang="hu-HU" dirty="0" err="1" smtClean="0"/>
              <a:t>with</a:t>
            </a:r>
            <a:r>
              <a:rPr lang="hu-HU" dirty="0" smtClean="0"/>
              <a:t> + behúzás + a végén nem törlünk</a:t>
            </a:r>
          </a:p>
          <a:p>
            <a:pPr lvl="1"/>
            <a:r>
              <a:rPr lang="hu-HU" dirty="0" smtClean="0"/>
              <a:t>sorokon iteráló ciklussal végiglépkedünk</a:t>
            </a:r>
          </a:p>
          <a:p>
            <a:pPr lvl="1"/>
            <a:r>
              <a:rPr lang="hu-HU" dirty="0" smtClean="0"/>
              <a:t>benne elágazás (terület &gt; 100 000 ha?)</a:t>
            </a:r>
          </a:p>
          <a:p>
            <a:pPr lvl="1"/>
            <a:r>
              <a:rPr lang="hu-HU" dirty="0" smtClean="0"/>
              <a:t>kiírjuk a nevet és a területet átszámolva km</a:t>
            </a:r>
            <a:r>
              <a:rPr lang="hu-HU" baseline="30000" dirty="0" smtClean="0"/>
              <a:t>2</a:t>
            </a:r>
            <a:r>
              <a:rPr lang="hu-HU" dirty="0" smtClean="0"/>
              <a:t>-be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97" y="1393215"/>
            <a:ext cx="4981464" cy="4706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88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– sorok olvasása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45094" cy="4754563"/>
          </a:xfrm>
        </p:spPr>
        <p:txBody>
          <a:bodyPr/>
          <a:lstStyle/>
          <a:p>
            <a:r>
              <a:rPr lang="hu-HU" dirty="0" smtClean="0"/>
              <a:t>nyisd meg a patakok </a:t>
            </a:r>
            <a:r>
              <a:rPr lang="hu-HU" dirty="0" err="1" smtClean="0"/>
              <a:t>attribútumtábláját</a:t>
            </a:r>
            <a:r>
              <a:rPr lang="hu-HU" dirty="0" smtClean="0"/>
              <a:t> olvasásra az alábbiak szerint</a:t>
            </a:r>
          </a:p>
          <a:p>
            <a:pPr lvl="1"/>
            <a:r>
              <a:rPr lang="hu-HU" dirty="0" smtClean="0"/>
              <a:t>csak a </a:t>
            </a:r>
            <a:r>
              <a:rPr lang="hu-HU" dirty="0"/>
              <a:t>kicsi patakok (</a:t>
            </a:r>
            <a:r>
              <a:rPr lang="hu-HU" dirty="0" smtClean="0"/>
              <a:t>SIZE_CAT mező tartalma "kicsi") kellenek</a:t>
            </a:r>
          </a:p>
          <a:p>
            <a:pPr lvl="1"/>
            <a:r>
              <a:rPr lang="hu-HU" dirty="0" smtClean="0"/>
              <a:t>csak az azonosító (FID) és a név (NAME) mező kell</a:t>
            </a:r>
          </a:p>
          <a:p>
            <a:r>
              <a:rPr lang="hu-HU" dirty="0" smtClean="0"/>
              <a:t>lépkedj végig a leválogatott </a:t>
            </a:r>
            <a:r>
              <a:rPr lang="hu-HU" dirty="0" err="1" smtClean="0"/>
              <a:t>attribútumtábla</a:t>
            </a:r>
            <a:r>
              <a:rPr lang="hu-HU" dirty="0" smtClean="0"/>
              <a:t> sorain iteráló ciklussal</a:t>
            </a:r>
          </a:p>
          <a:p>
            <a:r>
              <a:rPr lang="hu-HU" dirty="0" smtClean="0"/>
              <a:t>beszédes üzenetben írd a képernyőre azon patakok azonosítóját és nevét, amelyeknek az azonosítója 100-zal osztható (FID </a:t>
            </a:r>
            <a:r>
              <a:rPr lang="hu-HU" dirty="0" err="1" smtClean="0"/>
              <a:t>modulo</a:t>
            </a:r>
            <a:r>
              <a:rPr lang="hu-HU" dirty="0" smtClean="0"/>
              <a:t> 100 = 0)</a:t>
            </a:r>
          </a:p>
          <a:p>
            <a:r>
              <a:rPr lang="hu-HU" dirty="0" smtClean="0"/>
              <a:t>gondoskodj róla, hogy a </a:t>
            </a:r>
            <a:r>
              <a:rPr lang="hu-HU" dirty="0" err="1" smtClean="0"/>
              <a:t>szkript</a:t>
            </a:r>
            <a:r>
              <a:rPr lang="hu-HU" dirty="0" smtClean="0"/>
              <a:t> futása után ne maradjon zárolva a fájl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294" y="1517514"/>
            <a:ext cx="4672868" cy="4498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Sorok módosítása/törlése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arcpy.da</a:t>
            </a:r>
            <a:r>
              <a:rPr lang="en-US" dirty="0" smtClean="0"/>
              <a:t>.</a:t>
            </a:r>
            <a:r>
              <a:rPr lang="hu-HU" dirty="0" err="1" smtClean="0"/>
              <a:t>UpdateCursor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table</a:t>
            </a:r>
            <a:r>
              <a:rPr lang="hu-HU" dirty="0"/>
              <a:t>, </a:t>
            </a:r>
            <a:r>
              <a:rPr lang="hu-HU" dirty="0" err="1"/>
              <a:t>field</a:t>
            </a:r>
            <a:r>
              <a:rPr lang="hu-HU" dirty="0"/>
              <a:t>_</a:t>
            </a:r>
            <a:r>
              <a:rPr lang="hu-HU" dirty="0" err="1"/>
              <a:t>names</a:t>
            </a:r>
            <a:r>
              <a:rPr lang="hu-HU" dirty="0"/>
              <a:t>, {</a:t>
            </a:r>
            <a:r>
              <a:rPr lang="hu-HU" dirty="0" err="1"/>
              <a:t>where</a:t>
            </a:r>
            <a:r>
              <a:rPr lang="hu-HU" dirty="0"/>
              <a:t>_</a:t>
            </a:r>
            <a:r>
              <a:rPr lang="hu-HU" dirty="0" err="1"/>
              <a:t>clause</a:t>
            </a:r>
            <a:r>
              <a:rPr lang="hu-HU" dirty="0"/>
              <a:t>})</a:t>
            </a:r>
          </a:p>
          <a:p>
            <a:pPr lvl="1"/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table</a:t>
            </a:r>
            <a:r>
              <a:rPr lang="hu-HU" dirty="0"/>
              <a:t>: a vektor/táblázat neve</a:t>
            </a:r>
          </a:p>
          <a:p>
            <a:pPr lvl="1"/>
            <a:r>
              <a:rPr lang="hu-HU" dirty="0" err="1"/>
              <a:t>field</a:t>
            </a:r>
            <a:r>
              <a:rPr lang="hu-HU" dirty="0"/>
              <a:t>_</a:t>
            </a:r>
            <a:r>
              <a:rPr lang="hu-HU" dirty="0" err="1"/>
              <a:t>names</a:t>
            </a:r>
            <a:r>
              <a:rPr lang="hu-HU" dirty="0"/>
              <a:t>: mezőnevek</a:t>
            </a:r>
          </a:p>
          <a:p>
            <a:pPr lvl="1"/>
            <a:r>
              <a:rPr lang="hu-HU" dirty="0" err="1"/>
              <a:t>where</a:t>
            </a:r>
            <a:r>
              <a:rPr lang="hu-HU" dirty="0"/>
              <a:t>_</a:t>
            </a:r>
            <a:r>
              <a:rPr lang="hu-HU" dirty="0" err="1"/>
              <a:t>clause</a:t>
            </a:r>
            <a:r>
              <a:rPr lang="hu-HU" dirty="0"/>
              <a:t> (opcionális): SQL-es </a:t>
            </a:r>
            <a:r>
              <a:rPr lang="hu-HU" dirty="0" err="1"/>
              <a:t>keresőkifejezés</a:t>
            </a:r>
            <a:r>
              <a:rPr lang="hu-HU" dirty="0"/>
              <a:t> a sorok szűkítésére</a:t>
            </a:r>
          </a:p>
          <a:p>
            <a:r>
              <a:rPr lang="hu-HU" dirty="0"/>
              <a:t>az eredmény egy – potenciálisan sorokra és/vagy mezőkre szűkített – táblázat</a:t>
            </a:r>
          </a:p>
          <a:p>
            <a:pPr lvl="1"/>
            <a:r>
              <a:rPr lang="hu-HU" dirty="0"/>
              <a:t>aminek a sorai </a:t>
            </a:r>
            <a:r>
              <a:rPr lang="hu-HU" dirty="0" smtClean="0"/>
              <a:t>módosíthatóak/törölhetőek az </a:t>
            </a:r>
            <a:r>
              <a:rPr lang="hu-HU" dirty="0"/>
              <a:t>.</a:t>
            </a:r>
            <a:r>
              <a:rPr lang="en-US" dirty="0" err="1"/>
              <a:t>updateRow</a:t>
            </a:r>
            <a:r>
              <a:rPr lang="en-US" dirty="0" smtClean="0"/>
              <a:t>()</a:t>
            </a:r>
            <a:r>
              <a:rPr lang="hu-HU" dirty="0" smtClean="0"/>
              <a:t>/.</a:t>
            </a:r>
            <a:r>
              <a:rPr lang="hu-HU" dirty="0" err="1" smtClean="0"/>
              <a:t>deleteRow</a:t>
            </a:r>
            <a:r>
              <a:rPr lang="hu-HU" dirty="0" smtClean="0"/>
              <a:t>() függvényekkel</a:t>
            </a:r>
            <a:endParaRPr lang="hu-HU" dirty="0"/>
          </a:p>
          <a:p>
            <a:r>
              <a:rPr lang="hu-HU" dirty="0"/>
              <a:t>.</a:t>
            </a:r>
            <a:r>
              <a:rPr lang="en-US" dirty="0" err="1"/>
              <a:t>updateRow</a:t>
            </a:r>
            <a:r>
              <a:rPr lang="en-US" dirty="0"/>
              <a:t>()</a:t>
            </a:r>
            <a:r>
              <a:rPr lang="hu-HU" dirty="0"/>
              <a:t>/.</a:t>
            </a:r>
            <a:r>
              <a:rPr lang="hu-HU" dirty="0" err="1"/>
              <a:t>deleteRow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mindkettő a </a:t>
            </a:r>
            <a:r>
              <a:rPr lang="hu-HU" dirty="0" err="1" smtClean="0"/>
              <a:t>Cursor-objektum</a:t>
            </a:r>
            <a:r>
              <a:rPr lang="hu-HU" dirty="0" smtClean="0"/>
              <a:t> metódusa</a:t>
            </a:r>
          </a:p>
          <a:p>
            <a:pPr lvl="1"/>
            <a:r>
              <a:rPr lang="hu-HU" dirty="0" smtClean="0"/>
              <a:t>a .</a:t>
            </a:r>
            <a:r>
              <a:rPr lang="hu-HU" dirty="0" err="1"/>
              <a:t>deleteRow</a:t>
            </a:r>
            <a:r>
              <a:rPr lang="hu-HU" dirty="0" smtClean="0"/>
              <a:t>()</a:t>
            </a:r>
            <a:r>
              <a:rPr lang="hu-HU" dirty="0" err="1" smtClean="0"/>
              <a:t>-nak</a:t>
            </a:r>
            <a:r>
              <a:rPr lang="hu-HU" dirty="0" smtClean="0"/>
              <a:t> nincs paramétere (az aktuálisan vizsgált sort törli)</a:t>
            </a:r>
          </a:p>
          <a:p>
            <a:pPr lvl="1"/>
            <a:r>
              <a:rPr lang="hu-HU" dirty="0"/>
              <a:t>a .</a:t>
            </a:r>
            <a:r>
              <a:rPr lang="en-US" dirty="0" err="1"/>
              <a:t>updateRow</a:t>
            </a:r>
            <a:r>
              <a:rPr lang="en-US" dirty="0" smtClean="0"/>
              <a:t>()</a:t>
            </a:r>
            <a:r>
              <a:rPr lang="hu-HU" dirty="0" smtClean="0"/>
              <a:t> egyetlen paramétere az új sor, amivel felülírjuk a régit</a:t>
            </a:r>
          </a:p>
          <a:p>
            <a:pPr lvl="1"/>
            <a:r>
              <a:rPr lang="hu-HU" dirty="0" smtClean="0"/>
              <a:t>leggyakrabban helyben módosítunk, elvileg összerakhatunk egy teljesen új sort is, hogy avval írjuk felül a meglévőt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Sorok módosítása/törlése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60243" cy="4754563"/>
          </a:xfrm>
        </p:spPr>
        <p:txBody>
          <a:bodyPr/>
          <a:lstStyle/>
          <a:p>
            <a:r>
              <a:rPr lang="hu-HU" dirty="0" smtClean="0"/>
              <a:t>DEMO 3</a:t>
            </a:r>
          </a:p>
          <a:p>
            <a:pPr lvl="1"/>
            <a:r>
              <a:rPr lang="hu-HU" dirty="0" smtClean="0"/>
              <a:t>másolatot készítünk a középtájakról</a:t>
            </a:r>
          </a:p>
          <a:p>
            <a:pPr lvl="1"/>
            <a:r>
              <a:rPr lang="hu-HU" dirty="0" smtClean="0"/>
              <a:t>a 300 000 m-nél rövidebb határvonalú tájak </a:t>
            </a:r>
            <a:r>
              <a:rPr lang="hu-HU" dirty="0" err="1" smtClean="0"/>
              <a:t>attribútumtábláját</a:t>
            </a:r>
            <a:r>
              <a:rPr lang="hu-HU" dirty="0" smtClean="0"/>
              <a:t> megnyitjuk szerkesztésre</a:t>
            </a:r>
          </a:p>
          <a:p>
            <a:pPr lvl="1"/>
            <a:r>
              <a:rPr lang="hu-HU" dirty="0"/>
              <a:t>három mező kell: "FID", "</a:t>
            </a:r>
            <a:r>
              <a:rPr lang="hu-HU" dirty="0" err="1"/>
              <a:t>középtá</a:t>
            </a:r>
            <a:r>
              <a:rPr lang="hu-HU" dirty="0"/>
              <a:t>", "</a:t>
            </a:r>
            <a:r>
              <a:rPr lang="hu-HU" dirty="0" err="1"/>
              <a:t>ter</a:t>
            </a:r>
            <a:r>
              <a:rPr lang="hu-HU" dirty="0"/>
              <a:t>_ha</a:t>
            </a:r>
            <a:r>
              <a:rPr lang="hu-HU" dirty="0" smtClean="0"/>
              <a:t>"</a:t>
            </a:r>
          </a:p>
          <a:p>
            <a:pPr lvl="1"/>
            <a:r>
              <a:rPr lang="hu-HU" dirty="0" smtClean="0"/>
              <a:t>FID &lt; 5 esetben módosítjuk a területet</a:t>
            </a:r>
          </a:p>
          <a:p>
            <a:pPr lvl="1"/>
            <a:r>
              <a:rPr lang="hu-HU" dirty="0" smtClean="0"/>
              <a:t>egyébként a C betűvel kezdődő nevű középtájakat töröljük</a:t>
            </a:r>
          </a:p>
          <a:p>
            <a:pPr lvl="1"/>
            <a:r>
              <a:rPr lang="hu-HU" dirty="0" smtClean="0"/>
              <a:t>egyébként semmit nem csinálunk</a:t>
            </a:r>
          </a:p>
          <a:p>
            <a:pPr lvl="1"/>
            <a:r>
              <a:rPr lang="hu-HU" dirty="0" smtClean="0"/>
              <a:t>végén felszabadítjuk a fájlt a zárolás alól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43" y="1908784"/>
            <a:ext cx="5430315" cy="2760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5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Sorok módosítása/törlése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17860" cy="4754563"/>
          </a:xfrm>
        </p:spPr>
        <p:txBody>
          <a:bodyPr/>
          <a:lstStyle/>
          <a:p>
            <a:r>
              <a:rPr lang="hu-HU" dirty="0" smtClean="0"/>
              <a:t>DEMO 4</a:t>
            </a:r>
          </a:p>
          <a:p>
            <a:pPr lvl="1"/>
            <a:r>
              <a:rPr lang="hu-HU" dirty="0" smtClean="0"/>
              <a:t>új </a:t>
            </a:r>
            <a:r>
              <a:rPr lang="hu-HU" dirty="0" err="1" smtClean="0"/>
              <a:t>szkripteszköz</a:t>
            </a:r>
            <a:endParaRPr lang="hu-HU" dirty="0" smtClean="0"/>
          </a:p>
          <a:p>
            <a:pPr lvl="1"/>
            <a:r>
              <a:rPr lang="hu-HU" dirty="0" smtClean="0"/>
              <a:t>adott vektor adott mezőjében adott (rossz) szöveges értéket helyben lecserél valami másra (jóra)</a:t>
            </a:r>
          </a:p>
          <a:p>
            <a:pPr lvl="1"/>
            <a:r>
              <a:rPr lang="hu-HU" dirty="0" smtClean="0"/>
              <a:t>példánkban a patakok " " méretkategóriáját (SIZE_CAT) cseréli "ismeretlen"</a:t>
            </a:r>
            <a:r>
              <a:rPr lang="hu-HU" dirty="0" err="1" smtClean="0"/>
              <a:t>-re</a:t>
            </a:r>
            <a:endParaRPr lang="hu-HU" dirty="0" smtClean="0"/>
          </a:p>
          <a:p>
            <a:pPr lvl="1"/>
            <a:r>
              <a:rPr lang="hu-HU" dirty="0" smtClean="0"/>
              <a:t>az eredményt menti kimeneti vektorfájlba</a:t>
            </a:r>
          </a:p>
          <a:p>
            <a:r>
              <a:rPr lang="hu-HU" dirty="0" smtClean="0"/>
              <a:t>ideiglenes, memóriában tárolt másolaton dolgozik (de ez </a:t>
            </a:r>
            <a:r>
              <a:rPr lang="hu-HU" dirty="0" err="1" smtClean="0"/>
              <a:t>végülis</a:t>
            </a:r>
            <a:r>
              <a:rPr lang="hu-HU" dirty="0" smtClean="0"/>
              <a:t> fölösleges </a:t>
            </a:r>
            <a:r>
              <a:rPr lang="hu-HU" dirty="0" smtClean="0"/>
              <a:t>lépés, lehetne a kimeneti fájlban is…)</a:t>
            </a:r>
            <a:endParaRPr lang="hu-HU" dirty="0" smtClean="0"/>
          </a:p>
          <a:p>
            <a:r>
              <a:rPr lang="hu-HU" dirty="0" smtClean="0"/>
              <a:t>összes soron végigmegy, elágazásban tesztel (de lehetne csak a </a:t>
            </a:r>
            <a:r>
              <a:rPr lang="hu-HU" dirty="0" smtClean="0"/>
              <a:t>hibás értéket tartalmazó </a:t>
            </a:r>
            <a:r>
              <a:rPr lang="hu-HU" dirty="0" smtClean="0"/>
              <a:t>sorokon végiglépkedni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házi feladat: átalakítani a </a:t>
            </a:r>
            <a:r>
              <a:rPr lang="hu-HU" dirty="0" err="1" smtClean="0"/>
              <a:t>szkriptet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673" y="4121692"/>
            <a:ext cx="3648075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673" y="105197"/>
            <a:ext cx="3648075" cy="3912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39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 – sorok </a:t>
            </a:r>
            <a:r>
              <a:rPr lang="hu-HU" dirty="0"/>
              <a:t>módosítása/törlése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85562" cy="4754563"/>
          </a:xfrm>
        </p:spPr>
        <p:txBody>
          <a:bodyPr/>
          <a:lstStyle/>
          <a:p>
            <a:r>
              <a:rPr lang="hu-HU" dirty="0" smtClean="0"/>
              <a:t>hozz létre másolatot a patakokról</a:t>
            </a:r>
          </a:p>
          <a:p>
            <a:r>
              <a:rPr lang="hu-HU" dirty="0" smtClean="0"/>
              <a:t>nyisd meg a patakok másolatának </a:t>
            </a:r>
            <a:r>
              <a:rPr lang="hu-HU" dirty="0" err="1" smtClean="0"/>
              <a:t>attribútumtábláját</a:t>
            </a:r>
            <a:r>
              <a:rPr lang="hu-HU" dirty="0" smtClean="0"/>
              <a:t> szerkesztésre az alábbiak szerint</a:t>
            </a:r>
          </a:p>
          <a:p>
            <a:pPr lvl="1"/>
            <a:r>
              <a:rPr lang="hu-HU" dirty="0" smtClean="0"/>
              <a:t>azon patakok kellenek, amelyek neve "Dráva" kezdetű</a:t>
            </a:r>
          </a:p>
          <a:p>
            <a:pPr lvl="1"/>
            <a:r>
              <a:rPr lang="hu-HU" dirty="0" smtClean="0"/>
              <a:t>a méretkategória (SIZE_CAT) és a név (NAME) mezők szükségesek</a:t>
            </a:r>
          </a:p>
          <a:p>
            <a:r>
              <a:rPr lang="hu-HU" dirty="0" smtClean="0"/>
              <a:t>közülük az ismeretlen (" ") méretű patakok méretét módosítsd valami értelmesre (pl. "</a:t>
            </a:r>
            <a:r>
              <a:rPr lang="hu-HU" dirty="0" err="1" smtClean="0"/>
              <a:t>kozepes</a:t>
            </a:r>
            <a:r>
              <a:rPr lang="hu-HU" dirty="0" smtClean="0"/>
              <a:t>")</a:t>
            </a:r>
          </a:p>
          <a:p>
            <a:r>
              <a:rPr lang="hu-HU" dirty="0" smtClean="0"/>
              <a:t>az ismert méretűeket (vagyis a többit) pedig töröld</a:t>
            </a:r>
          </a:p>
          <a:p>
            <a:r>
              <a:rPr lang="hu-HU" dirty="0" smtClean="0"/>
              <a:t>a módosításokról/törlésekről írj beszédes üzenetet a képernyőre, mely tartalmazza a patak nevét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762" y="1382684"/>
            <a:ext cx="4288478" cy="4747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8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Sorok beszúrása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arcpy.da</a:t>
            </a:r>
            <a:r>
              <a:rPr lang="en-US" dirty="0" smtClean="0"/>
              <a:t>.</a:t>
            </a:r>
            <a:r>
              <a:rPr lang="hu-HU" dirty="0" err="1" smtClean="0"/>
              <a:t>InsertCursor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table</a:t>
            </a:r>
            <a:r>
              <a:rPr lang="hu-HU" dirty="0"/>
              <a:t>, </a:t>
            </a:r>
            <a:r>
              <a:rPr lang="hu-HU" dirty="0" err="1" smtClean="0"/>
              <a:t>field</a:t>
            </a:r>
            <a:r>
              <a:rPr lang="hu-HU" dirty="0" smtClean="0"/>
              <a:t>_</a:t>
            </a:r>
            <a:r>
              <a:rPr lang="hu-HU" dirty="0" err="1" smtClean="0"/>
              <a:t>names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table</a:t>
            </a:r>
            <a:r>
              <a:rPr lang="hu-HU" dirty="0"/>
              <a:t>: a vektor/táblázat neve</a:t>
            </a:r>
          </a:p>
          <a:p>
            <a:pPr lvl="1"/>
            <a:r>
              <a:rPr lang="hu-HU" dirty="0" err="1"/>
              <a:t>field</a:t>
            </a:r>
            <a:r>
              <a:rPr lang="hu-HU" dirty="0"/>
              <a:t>_</a:t>
            </a:r>
            <a:r>
              <a:rPr lang="hu-HU" dirty="0" err="1"/>
              <a:t>names</a:t>
            </a:r>
            <a:r>
              <a:rPr lang="hu-HU" dirty="0"/>
              <a:t>: mezőnevek</a:t>
            </a:r>
          </a:p>
          <a:p>
            <a:r>
              <a:rPr lang="hu-HU" dirty="0" smtClean="0"/>
              <a:t>az </a:t>
            </a:r>
            <a:r>
              <a:rPr lang="hu-HU" dirty="0"/>
              <a:t>eredmény egy – potenciálisan </a:t>
            </a:r>
            <a:r>
              <a:rPr lang="hu-HU" dirty="0" smtClean="0"/>
              <a:t>mezőkre </a:t>
            </a:r>
            <a:r>
              <a:rPr lang="hu-HU" dirty="0"/>
              <a:t>szűkített – táblázat</a:t>
            </a:r>
          </a:p>
          <a:p>
            <a:pPr lvl="1"/>
            <a:r>
              <a:rPr lang="hu-HU" dirty="0" smtClean="0"/>
              <a:t>amihez új sorokat adhatunk az </a:t>
            </a:r>
            <a:r>
              <a:rPr lang="hu-HU" dirty="0"/>
              <a:t>.</a:t>
            </a:r>
            <a:r>
              <a:rPr lang="en-US" dirty="0" err="1"/>
              <a:t>insertRow</a:t>
            </a:r>
            <a:r>
              <a:rPr lang="en-US" dirty="0" smtClean="0"/>
              <a:t>()</a:t>
            </a:r>
            <a:r>
              <a:rPr lang="hu-HU" dirty="0" smtClean="0"/>
              <a:t> függvénnyel</a:t>
            </a:r>
          </a:p>
          <a:p>
            <a:r>
              <a:rPr lang="hu-HU" dirty="0"/>
              <a:t>geometriát is be lehet szúrni</a:t>
            </a:r>
          </a:p>
          <a:p>
            <a:pPr lvl="1"/>
            <a:r>
              <a:rPr lang="hu-HU" dirty="0"/>
              <a:t>vagy módosítani</a:t>
            </a:r>
          </a:p>
          <a:p>
            <a:pPr lvl="1"/>
            <a:r>
              <a:rPr lang="hu-HU" dirty="0"/>
              <a:t>lásd: </a:t>
            </a:r>
            <a:r>
              <a:rPr lang="hu-HU" dirty="0" err="1"/>
              <a:t>desktop.arcgis.com</a:t>
            </a:r>
            <a:r>
              <a:rPr lang="hu-HU" dirty="0"/>
              <a:t>/en/arcmap/</a:t>
            </a:r>
            <a:r>
              <a:rPr lang="hu-HU" dirty="0" err="1"/>
              <a:t>latest</a:t>
            </a:r>
            <a:r>
              <a:rPr lang="hu-HU" dirty="0"/>
              <a:t>/</a:t>
            </a:r>
            <a:r>
              <a:rPr lang="hu-HU" dirty="0" err="1"/>
              <a:t>analyze</a:t>
            </a:r>
            <a:r>
              <a:rPr lang="hu-HU" dirty="0"/>
              <a:t>/</a:t>
            </a:r>
            <a:r>
              <a:rPr lang="hu-HU" dirty="0" err="1"/>
              <a:t>python</a:t>
            </a:r>
            <a:r>
              <a:rPr lang="hu-HU" dirty="0"/>
              <a:t>/</a:t>
            </a:r>
            <a:r>
              <a:rPr lang="hu-HU" dirty="0" err="1"/>
              <a:t>writing-geometries.htm</a:t>
            </a:r>
            <a:endParaRPr lang="hu-HU" dirty="0"/>
          </a:p>
          <a:p>
            <a:r>
              <a:rPr lang="hu-HU" dirty="0"/>
              <a:t>a nem megadott mezőértékek az alapértelmezett értéket </a:t>
            </a:r>
            <a:r>
              <a:rPr lang="hu-HU" dirty="0" smtClean="0"/>
              <a:t>kapják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701318" y="711600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Raszterműveletek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ArcToolbox</a:t>
            </a:r>
            <a:r>
              <a:rPr lang="hu-HU" dirty="0" smtClean="0"/>
              <a:t> számos olyan eszközt tartalmaz</a:t>
            </a:r>
          </a:p>
          <a:p>
            <a:pPr lvl="1"/>
            <a:r>
              <a:rPr lang="hu-HU" dirty="0" smtClean="0"/>
              <a:t>amely raszter(eke)t vár bemenetként és/vagy ad kimenetként</a:t>
            </a:r>
          </a:p>
          <a:p>
            <a:pPr lvl="1"/>
            <a:r>
              <a:rPr lang="hu-HU" dirty="0" smtClean="0"/>
              <a:t>pont ugyanúgy kell őket Python-ablakban, </a:t>
            </a:r>
            <a:r>
              <a:rPr lang="hu-HU" dirty="0" err="1" smtClean="0"/>
              <a:t>szkripteszközben</a:t>
            </a:r>
            <a:r>
              <a:rPr lang="hu-HU" dirty="0" smtClean="0"/>
              <a:t>, modellben vagy modelleszközben használni, mint a vektoros műveleteket</a:t>
            </a:r>
          </a:p>
          <a:p>
            <a:pPr lvl="1"/>
            <a:r>
              <a:rPr lang="hu-HU" dirty="0" smtClean="0"/>
              <a:t>(néhányat már kipróbáltunk korábban)</a:t>
            </a:r>
          </a:p>
          <a:p>
            <a:pPr lvl="1"/>
            <a:r>
              <a:rPr lang="hu-HU" dirty="0" smtClean="0"/>
              <a:t>ezért most nem gyakoroljuk be a használatukat</a:t>
            </a:r>
          </a:p>
          <a:p>
            <a:pPr lvl="1"/>
            <a:r>
              <a:rPr lang="hu-HU" dirty="0" smtClean="0"/>
              <a:t>hanem felsorolom a fontosabbakat (a fontos paraméterekkel együtt) + adok gyakorló feladatokat</a:t>
            </a:r>
          </a:p>
          <a:p>
            <a:r>
              <a:rPr lang="hu-HU" dirty="0" smtClean="0"/>
              <a:t>kivétel </a:t>
            </a:r>
            <a:r>
              <a:rPr lang="hu-HU" dirty="0"/>
              <a:t>a </a:t>
            </a:r>
            <a:r>
              <a:rPr lang="hu-HU" dirty="0" smtClean="0"/>
              <a:t>raszterekkel való cellánkénti számolás (</a:t>
            </a:r>
            <a:r>
              <a:rPr lang="hu-HU" dirty="0" err="1" smtClean="0"/>
              <a:t>Raster</a:t>
            </a:r>
            <a:r>
              <a:rPr lang="hu-HU" dirty="0" smtClean="0"/>
              <a:t> </a:t>
            </a:r>
            <a:r>
              <a:rPr lang="hu-HU" dirty="0" err="1" smtClean="0"/>
              <a:t>Calculator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ezt Pythonban sokkal kényelmesebben használhatjuk (Map Algebra)</a:t>
            </a:r>
          </a:p>
          <a:p>
            <a:pPr lvl="1"/>
            <a:r>
              <a:rPr lang="hu-HU" dirty="0" smtClean="0"/>
              <a:t>bemutatom</a:t>
            </a:r>
          </a:p>
          <a:p>
            <a:r>
              <a:rPr lang="en-US" dirty="0" err="1"/>
              <a:t>zárthelyin</a:t>
            </a:r>
            <a:r>
              <a:rPr lang="en-US" dirty="0"/>
              <a:t>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ugyanúgy</a:t>
            </a:r>
            <a:r>
              <a:rPr lang="en-US" dirty="0"/>
              <a:t> </a:t>
            </a:r>
            <a:r>
              <a:rPr lang="en-US" dirty="0" err="1"/>
              <a:t>előkerülhetnek</a:t>
            </a:r>
            <a:r>
              <a:rPr lang="en-US" dirty="0"/>
              <a:t>, mint a </a:t>
            </a:r>
            <a:r>
              <a:rPr lang="en-US" dirty="0" err="1"/>
              <a:t>vektorosak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Raszterműveletek</a:t>
            </a:r>
            <a:r>
              <a:rPr lang="hu-HU" dirty="0" smtClean="0"/>
              <a:t> – létrehozás, másolás, átvetítés, vágás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üres raszter létrehozása: </a:t>
            </a:r>
            <a:r>
              <a:rPr lang="hu-HU" dirty="0" err="1"/>
              <a:t>arcpy.management</a:t>
            </a:r>
            <a:r>
              <a:rPr lang="hu-HU" dirty="0"/>
              <a:t>.</a:t>
            </a:r>
            <a:r>
              <a:rPr lang="en-US" b="1" dirty="0" err="1"/>
              <a:t>CreateRasterDataset</a:t>
            </a:r>
            <a:r>
              <a:rPr lang="en-US" dirty="0"/>
              <a:t>(</a:t>
            </a:r>
            <a:r>
              <a:rPr lang="en-US" dirty="0" err="1"/>
              <a:t>out_path</a:t>
            </a:r>
            <a:r>
              <a:rPr lang="en-US" dirty="0"/>
              <a:t>, </a:t>
            </a:r>
            <a:r>
              <a:rPr lang="en-US" dirty="0" err="1"/>
              <a:t>out_name</a:t>
            </a:r>
            <a:r>
              <a:rPr lang="en-US" dirty="0"/>
              <a:t>, {</a:t>
            </a:r>
            <a:r>
              <a:rPr lang="en-US" dirty="0" err="1"/>
              <a:t>cellsize</a:t>
            </a:r>
            <a:r>
              <a:rPr lang="en-US" dirty="0"/>
              <a:t>}, </a:t>
            </a:r>
            <a:r>
              <a:rPr lang="en-US" dirty="0" err="1"/>
              <a:t>pixel_type</a:t>
            </a:r>
            <a:r>
              <a:rPr lang="en-US" dirty="0"/>
              <a:t>, </a:t>
            </a:r>
            <a:r>
              <a:rPr lang="en-US" dirty="0" err="1" smtClean="0"/>
              <a:t>number_of_bands</a:t>
            </a:r>
            <a:r>
              <a:rPr lang="hu-HU" dirty="0" smtClean="0"/>
              <a:t>)</a:t>
            </a:r>
          </a:p>
          <a:p>
            <a:r>
              <a:rPr lang="hu-HU" dirty="0" smtClean="0"/>
              <a:t>konstans raszter létrehozása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CreateConstantRaster</a:t>
            </a:r>
            <a:r>
              <a:rPr lang="hu-HU" dirty="0" smtClean="0"/>
              <a:t>(</a:t>
            </a:r>
            <a:r>
              <a:rPr lang="hu-HU" dirty="0" err="1" smtClean="0"/>
              <a:t>constant</a:t>
            </a:r>
            <a:r>
              <a:rPr lang="hu-HU" dirty="0" smtClean="0"/>
              <a:t>_</a:t>
            </a:r>
            <a:r>
              <a:rPr lang="hu-HU" dirty="0" err="1" smtClean="0"/>
              <a:t>value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{</a:t>
            </a:r>
            <a:r>
              <a:rPr lang="hu-HU" dirty="0" err="1"/>
              <a:t>cell</a:t>
            </a:r>
            <a:r>
              <a:rPr lang="hu-HU" dirty="0"/>
              <a:t>_</a:t>
            </a:r>
            <a:r>
              <a:rPr lang="hu-HU" dirty="0" err="1"/>
              <a:t>size</a:t>
            </a:r>
            <a:r>
              <a:rPr lang="hu-HU" dirty="0"/>
              <a:t>}, {</a:t>
            </a:r>
            <a:r>
              <a:rPr lang="hu-HU" dirty="0" err="1"/>
              <a:t>extent</a:t>
            </a:r>
            <a:r>
              <a:rPr lang="hu-HU" dirty="0"/>
              <a:t>})</a:t>
            </a:r>
          </a:p>
          <a:p>
            <a:r>
              <a:rPr lang="hu-HU" dirty="0"/>
              <a:t>véletlen raszter létrehozása: </a:t>
            </a:r>
            <a:r>
              <a:rPr lang="hu-HU" dirty="0" err="1" smtClean="0"/>
              <a:t>arcpy.sa</a:t>
            </a:r>
            <a:r>
              <a:rPr lang="hu-HU" dirty="0" smtClean="0"/>
              <a:t>.</a:t>
            </a:r>
            <a:r>
              <a:rPr lang="en-US" b="1" dirty="0" err="1" smtClean="0"/>
              <a:t>CreateRandomRaster</a:t>
            </a:r>
            <a:r>
              <a:rPr lang="en-US" dirty="0" smtClean="0"/>
              <a:t>({</a:t>
            </a:r>
            <a:r>
              <a:rPr lang="en-US" dirty="0" err="1"/>
              <a:t>cell_size</a:t>
            </a:r>
            <a:r>
              <a:rPr lang="en-US" dirty="0"/>
              <a:t>}, {extent})</a:t>
            </a:r>
            <a:endParaRPr lang="hu-HU" dirty="0"/>
          </a:p>
          <a:p>
            <a:r>
              <a:rPr lang="hu-HU" dirty="0" smtClean="0"/>
              <a:t>másolás</a:t>
            </a:r>
            <a:r>
              <a:rPr lang="hu-HU" dirty="0"/>
              <a:t>: </a:t>
            </a:r>
            <a:r>
              <a:rPr lang="hu-HU" dirty="0" err="1" smtClean="0"/>
              <a:t>arcpy.management.</a:t>
            </a:r>
            <a:r>
              <a:rPr lang="hu-HU" b="1" dirty="0" err="1" smtClean="0"/>
              <a:t>CopyRaster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</a:t>
            </a:r>
            <a:r>
              <a:rPr lang="hu-HU" dirty="0" smtClean="0"/>
              <a:t>out_</a:t>
            </a:r>
            <a:r>
              <a:rPr lang="hu-HU" dirty="0" err="1" smtClean="0"/>
              <a:t>rasterdataset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átvetítés</a:t>
            </a:r>
            <a:r>
              <a:rPr lang="hu-HU" dirty="0"/>
              <a:t>: </a:t>
            </a:r>
            <a:r>
              <a:rPr lang="hu-HU" dirty="0" err="1" smtClean="0"/>
              <a:t>arcpy.management.</a:t>
            </a:r>
            <a:r>
              <a:rPr lang="hu-HU" b="1" dirty="0" err="1" smtClean="0"/>
              <a:t>ProjectRaster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</a:t>
            </a:r>
            <a:r>
              <a:rPr lang="hu-HU" dirty="0" smtClean="0"/>
              <a:t>out_</a:t>
            </a:r>
            <a:r>
              <a:rPr lang="hu-HU" dirty="0" err="1" smtClean="0"/>
              <a:t>raster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out</a:t>
            </a:r>
            <a:r>
              <a:rPr lang="hu-HU" dirty="0" smtClean="0"/>
              <a:t>_</a:t>
            </a:r>
            <a:r>
              <a:rPr lang="hu-HU" dirty="0" err="1" smtClean="0"/>
              <a:t>coor</a:t>
            </a:r>
            <a:r>
              <a:rPr lang="hu-HU" dirty="0" smtClean="0"/>
              <a:t>_</a:t>
            </a:r>
            <a:r>
              <a:rPr lang="hu-HU" dirty="0" err="1" smtClean="0"/>
              <a:t>system</a:t>
            </a:r>
            <a:r>
              <a:rPr lang="hu-HU" dirty="0" smtClean="0"/>
              <a:t>)</a:t>
            </a:r>
          </a:p>
          <a:p>
            <a:r>
              <a:rPr lang="hu-HU" dirty="0" smtClean="0"/>
              <a:t>vágás</a:t>
            </a:r>
            <a:r>
              <a:rPr lang="hu-HU" dirty="0"/>
              <a:t>: </a:t>
            </a:r>
            <a:r>
              <a:rPr lang="hu-HU" dirty="0" err="1" smtClean="0"/>
              <a:t>arcpy.management.</a:t>
            </a:r>
            <a:r>
              <a:rPr lang="hu-HU" b="1" dirty="0" err="1" smtClean="0"/>
              <a:t>Clip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</a:t>
            </a:r>
            <a:r>
              <a:rPr lang="hu-HU" dirty="0" err="1"/>
              <a:t>rectangle</a:t>
            </a:r>
            <a:r>
              <a:rPr lang="hu-HU" dirty="0"/>
              <a:t>, </a:t>
            </a:r>
            <a:r>
              <a:rPr lang="hu-HU" dirty="0" smtClean="0"/>
              <a:t>out_</a:t>
            </a:r>
            <a:r>
              <a:rPr lang="hu-HU" dirty="0" err="1" smtClean="0"/>
              <a:t>raster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185" y="4991297"/>
            <a:ext cx="2926200" cy="1146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905" b="20979"/>
          <a:stretch/>
        </p:blipFill>
        <p:spPr>
          <a:xfrm>
            <a:off x="10861035" y="2328461"/>
            <a:ext cx="1238350" cy="127954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1" r="31738" b="20863"/>
          <a:stretch/>
        </p:blipFill>
        <p:spPr>
          <a:xfrm>
            <a:off x="10851002" y="3686808"/>
            <a:ext cx="1248383" cy="12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Raszterműveletek</a:t>
            </a:r>
            <a:r>
              <a:rPr lang="hu-HU" dirty="0" smtClean="0"/>
              <a:t> – csempék, maszkolás, mintavétel, aggregálás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218251" cy="4754563"/>
          </a:xfrm>
        </p:spPr>
        <p:txBody>
          <a:bodyPr/>
          <a:lstStyle/>
          <a:p>
            <a:r>
              <a:rPr lang="hu-HU" dirty="0" smtClean="0"/>
              <a:t>felosztás csempékre: </a:t>
            </a:r>
            <a:r>
              <a:rPr lang="hu-HU" dirty="0" err="1"/>
              <a:t>arcpy.management</a:t>
            </a:r>
            <a:r>
              <a:rPr lang="hu-HU" dirty="0"/>
              <a:t>.</a:t>
            </a:r>
            <a:r>
              <a:rPr lang="en-US" b="1" dirty="0" err="1" smtClean="0"/>
              <a:t>SplitRaster</a:t>
            </a:r>
            <a:r>
              <a:rPr lang="en-US" dirty="0" smtClean="0"/>
              <a:t>(</a:t>
            </a:r>
            <a:r>
              <a:rPr lang="en-US" dirty="0" err="1" smtClean="0"/>
              <a:t>in_raster</a:t>
            </a:r>
            <a:r>
              <a:rPr lang="en-US" dirty="0"/>
              <a:t>, </a:t>
            </a:r>
            <a:r>
              <a:rPr lang="en-US" dirty="0" err="1"/>
              <a:t>out_folder</a:t>
            </a:r>
            <a:r>
              <a:rPr lang="en-US" dirty="0"/>
              <a:t>, </a:t>
            </a:r>
            <a:r>
              <a:rPr lang="en-US" dirty="0" err="1"/>
              <a:t>out_base_name</a:t>
            </a:r>
            <a:r>
              <a:rPr lang="en-US" dirty="0"/>
              <a:t>, </a:t>
            </a:r>
            <a:r>
              <a:rPr lang="en-US" dirty="0" err="1"/>
              <a:t>split_method</a:t>
            </a:r>
            <a:r>
              <a:rPr lang="en-US" dirty="0"/>
              <a:t>, </a:t>
            </a:r>
            <a:r>
              <a:rPr lang="en-US" dirty="0" smtClean="0"/>
              <a:t>format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csempék egyesítése</a:t>
            </a:r>
            <a:r>
              <a:rPr lang="hu-HU" dirty="0"/>
              <a:t>: </a:t>
            </a:r>
            <a:r>
              <a:rPr lang="hu-HU" dirty="0" err="1" smtClean="0"/>
              <a:t>arcpy.management.</a:t>
            </a:r>
            <a:r>
              <a:rPr lang="hu-HU" b="1" dirty="0" err="1" smtClean="0"/>
              <a:t>MosaicToNewRaster</a:t>
            </a:r>
            <a:r>
              <a:rPr lang="hu-HU" dirty="0" smtClean="0"/>
              <a:t>(input_</a:t>
            </a:r>
            <a:r>
              <a:rPr lang="hu-HU" dirty="0" err="1" smtClean="0"/>
              <a:t>rasters</a:t>
            </a:r>
            <a:r>
              <a:rPr lang="hu-HU" dirty="0" smtClean="0"/>
              <a:t>, output_</a:t>
            </a:r>
            <a:r>
              <a:rPr lang="hu-HU" dirty="0" err="1" smtClean="0"/>
              <a:t>location</a:t>
            </a:r>
            <a:r>
              <a:rPr lang="hu-HU" dirty="0"/>
              <a:t>, </a:t>
            </a:r>
            <a:r>
              <a:rPr lang="hu-HU" dirty="0" err="1" smtClean="0"/>
              <a:t>raster</a:t>
            </a:r>
            <a:r>
              <a:rPr lang="hu-HU" dirty="0" smtClean="0"/>
              <a:t>_</a:t>
            </a:r>
            <a:r>
              <a:rPr lang="hu-HU" dirty="0" err="1" smtClean="0"/>
              <a:t>dataset</a:t>
            </a:r>
            <a:r>
              <a:rPr lang="hu-HU" dirty="0" smtClean="0"/>
              <a:t>_</a:t>
            </a:r>
            <a:r>
              <a:rPr lang="hu-HU" dirty="0" err="1" smtClean="0"/>
              <a:t>name</a:t>
            </a:r>
            <a:r>
              <a:rPr lang="hu-HU" dirty="0" smtClean="0"/>
              <a:t>_</a:t>
            </a:r>
            <a:r>
              <a:rPr lang="hu-HU" dirty="0" err="1" smtClean="0"/>
              <a:t>with</a:t>
            </a:r>
            <a:r>
              <a:rPr lang="hu-HU" dirty="0" smtClean="0"/>
              <a:t>_</a:t>
            </a:r>
            <a:r>
              <a:rPr lang="hu-HU" dirty="0" err="1" smtClean="0"/>
              <a:t>extension</a:t>
            </a:r>
            <a:r>
              <a:rPr lang="hu-HU" dirty="0" smtClean="0"/>
              <a:t>, </a:t>
            </a:r>
            <a:r>
              <a:rPr lang="hu-HU" dirty="0" err="1" smtClean="0"/>
              <a:t>number</a:t>
            </a:r>
            <a:r>
              <a:rPr lang="hu-HU" dirty="0" smtClean="0"/>
              <a:t>_of_</a:t>
            </a:r>
            <a:r>
              <a:rPr lang="hu-HU" dirty="0" err="1" smtClean="0"/>
              <a:t>bands</a:t>
            </a:r>
            <a:r>
              <a:rPr lang="hu-HU" dirty="0" smtClean="0"/>
              <a:t>)</a:t>
            </a:r>
          </a:p>
          <a:p>
            <a:r>
              <a:rPr lang="hu-HU" dirty="0" smtClean="0"/>
              <a:t>maszkolás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ExtractByMask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mask</a:t>
            </a:r>
            <a:r>
              <a:rPr lang="hu-HU" dirty="0"/>
              <a:t>_</a:t>
            </a:r>
            <a:r>
              <a:rPr lang="hu-HU" dirty="0" err="1"/>
              <a:t>data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dirty="0" err="1"/>
              <a:t>újramintavételezés</a:t>
            </a:r>
            <a:r>
              <a:rPr lang="hu-HU" dirty="0"/>
              <a:t>: </a:t>
            </a:r>
            <a:r>
              <a:rPr lang="hu-HU" dirty="0" err="1"/>
              <a:t>arcpy.management</a:t>
            </a:r>
            <a:r>
              <a:rPr lang="hu-HU" dirty="0"/>
              <a:t>.</a:t>
            </a:r>
            <a:r>
              <a:rPr lang="en-US" b="1" dirty="0"/>
              <a:t>Resample</a:t>
            </a:r>
            <a:r>
              <a:rPr lang="en-US" dirty="0"/>
              <a:t>(</a:t>
            </a:r>
            <a:r>
              <a:rPr lang="en-US" dirty="0" err="1"/>
              <a:t>in_raster</a:t>
            </a:r>
            <a:r>
              <a:rPr lang="en-US" dirty="0"/>
              <a:t>, </a:t>
            </a:r>
            <a:r>
              <a:rPr lang="en-US" dirty="0" err="1"/>
              <a:t>out_raster</a:t>
            </a:r>
            <a:r>
              <a:rPr lang="en-US" dirty="0" smtClean="0"/>
              <a:t>,</a:t>
            </a:r>
            <a:r>
              <a:rPr lang="hu-HU" dirty="0"/>
              <a:t> </a:t>
            </a:r>
            <a:r>
              <a:rPr lang="en-US" dirty="0" smtClean="0"/>
              <a:t>{</a:t>
            </a:r>
            <a:r>
              <a:rPr lang="en-US" dirty="0" err="1"/>
              <a:t>cell_size</a:t>
            </a:r>
            <a:r>
              <a:rPr lang="en-US" dirty="0"/>
              <a:t>}, {</a:t>
            </a:r>
            <a:r>
              <a:rPr lang="en-US" dirty="0" err="1"/>
              <a:t>resampling_type</a:t>
            </a:r>
            <a:r>
              <a:rPr lang="en-US" dirty="0"/>
              <a:t>})</a:t>
            </a:r>
            <a:endParaRPr lang="hu-HU" dirty="0"/>
          </a:p>
          <a:p>
            <a:r>
              <a:rPr lang="hu-HU" dirty="0"/>
              <a:t>aggregálás: </a:t>
            </a:r>
            <a:r>
              <a:rPr lang="hu-HU" dirty="0" err="1"/>
              <a:t>arcpy.sa.</a:t>
            </a:r>
            <a:r>
              <a:rPr lang="hu-HU" b="1" dirty="0" err="1"/>
              <a:t>Aggregate</a:t>
            </a:r>
            <a:r>
              <a:rPr lang="hu-HU" dirty="0"/>
              <a:t>(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raster</a:t>
            </a:r>
            <a:r>
              <a:rPr lang="hu-HU" dirty="0"/>
              <a:t>, </a:t>
            </a:r>
            <a:r>
              <a:rPr lang="hu-HU" dirty="0" err="1"/>
              <a:t>cell</a:t>
            </a:r>
            <a:r>
              <a:rPr lang="hu-HU" dirty="0"/>
              <a:t>_</a:t>
            </a:r>
            <a:r>
              <a:rPr lang="hu-HU" dirty="0" err="1"/>
              <a:t>factor</a:t>
            </a:r>
            <a:r>
              <a:rPr lang="hu-HU" dirty="0" smtClean="0"/>
              <a:t>, {</a:t>
            </a:r>
            <a:r>
              <a:rPr lang="hu-HU" dirty="0" err="1"/>
              <a:t>aggregation</a:t>
            </a:r>
            <a:r>
              <a:rPr lang="hu-HU" dirty="0"/>
              <a:t>_</a:t>
            </a:r>
            <a:r>
              <a:rPr lang="hu-HU" dirty="0" err="1"/>
              <a:t>type</a:t>
            </a:r>
            <a:r>
              <a:rPr lang="hu-HU" dirty="0" smtClean="0"/>
              <a:t>}, {</a:t>
            </a:r>
            <a:r>
              <a:rPr lang="hu-HU" dirty="0" err="1"/>
              <a:t>ignore</a:t>
            </a:r>
            <a:r>
              <a:rPr lang="hu-HU" dirty="0"/>
              <a:t>_</a:t>
            </a:r>
            <a:r>
              <a:rPr lang="hu-HU" dirty="0" err="1"/>
              <a:t>nodata</a:t>
            </a:r>
            <a:r>
              <a:rPr lang="hu-HU" dirty="0"/>
              <a:t>})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451" y="1890399"/>
            <a:ext cx="3042934" cy="1088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451" y="4174127"/>
            <a:ext cx="3042934" cy="1243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64"/>
          <a:stretch/>
        </p:blipFill>
        <p:spPr>
          <a:xfrm>
            <a:off x="9056451" y="3064589"/>
            <a:ext cx="3042934" cy="1023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18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Attribútumtábla</a:t>
            </a:r>
            <a:r>
              <a:rPr lang="hu-HU" dirty="0" smtClean="0"/>
              <a:t> </a:t>
            </a:r>
            <a:r>
              <a:rPr lang="hu-HU" dirty="0"/>
              <a:t>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arcpy.da</a:t>
            </a:r>
            <a:r>
              <a:rPr lang="hu-HU" dirty="0"/>
              <a:t> (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) modul: az </a:t>
            </a:r>
            <a:r>
              <a:rPr lang="hu-HU" dirty="0" err="1"/>
              <a:t>attribútumtábla</a:t>
            </a:r>
            <a:r>
              <a:rPr lang="hu-HU" dirty="0"/>
              <a:t> szerkesztésére használhatjuk</a:t>
            </a:r>
          </a:p>
          <a:p>
            <a:pPr lvl="1"/>
            <a:r>
              <a:rPr lang="hu-HU" dirty="0"/>
              <a:t>a szerkesztés </a:t>
            </a:r>
            <a:r>
              <a:rPr lang="hu-HU" dirty="0" smtClean="0"/>
              <a:t>alapja </a:t>
            </a:r>
            <a:r>
              <a:rPr lang="hu-HU" dirty="0"/>
              <a:t>a </a:t>
            </a:r>
            <a:r>
              <a:rPr lang="hu-HU" dirty="0" err="1"/>
              <a:t>Cursor</a:t>
            </a:r>
            <a:endParaRPr lang="hu-HU" dirty="0"/>
          </a:p>
          <a:p>
            <a:pPr lvl="1"/>
            <a:r>
              <a:rPr lang="hu-HU" dirty="0"/>
              <a:t>ami az </a:t>
            </a:r>
            <a:r>
              <a:rPr lang="hu-HU" dirty="0" err="1"/>
              <a:t>attribútumtábla</a:t>
            </a:r>
            <a:r>
              <a:rPr lang="hu-HU" dirty="0"/>
              <a:t> egy (vagy </a:t>
            </a:r>
            <a:r>
              <a:rPr lang="hu-HU" dirty="0" smtClean="0"/>
              <a:t>több, vagy az összes) </a:t>
            </a:r>
            <a:r>
              <a:rPr lang="hu-HU" dirty="0"/>
              <a:t>sorát jelenti</a:t>
            </a:r>
          </a:p>
          <a:p>
            <a:r>
              <a:rPr lang="hu-HU" dirty="0" smtClean="0"/>
              <a:t>háromféle </a:t>
            </a:r>
            <a:r>
              <a:rPr lang="hu-HU" dirty="0" err="1" smtClean="0"/>
              <a:t>Cursor</a:t>
            </a:r>
            <a:r>
              <a:rPr lang="hu-HU" dirty="0" smtClean="0"/>
              <a:t> létezik</a:t>
            </a:r>
            <a:endParaRPr lang="hu-HU" dirty="0"/>
          </a:p>
          <a:p>
            <a:pPr lvl="1"/>
            <a:r>
              <a:rPr lang="en-US" dirty="0" err="1" smtClean="0"/>
              <a:t>SearchCursor</a:t>
            </a:r>
            <a:r>
              <a:rPr lang="hu-HU" dirty="0" smtClean="0"/>
              <a:t>: csak olvasható</a:t>
            </a:r>
            <a:endParaRPr lang="hu-HU" dirty="0"/>
          </a:p>
          <a:p>
            <a:pPr lvl="1"/>
            <a:r>
              <a:rPr lang="en-US" dirty="0" err="1" smtClean="0"/>
              <a:t>UpdateCursor</a:t>
            </a:r>
            <a:r>
              <a:rPr lang="hu-HU" dirty="0" smtClean="0"/>
              <a:t>: módosítható, sorai törölhetőek</a:t>
            </a:r>
          </a:p>
          <a:p>
            <a:pPr lvl="1"/>
            <a:r>
              <a:rPr lang="en-US" dirty="0" err="1" smtClean="0"/>
              <a:t>InsertCursor</a:t>
            </a:r>
            <a:r>
              <a:rPr lang="hu-HU" dirty="0" smtClean="0"/>
              <a:t>: bővíthető új sorokkal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Raszterműveletek</a:t>
            </a:r>
            <a:r>
              <a:rPr lang="hu-HU" dirty="0" smtClean="0"/>
              <a:t> – interpoláció, statisztika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hu-HU" dirty="0" smtClean="0"/>
              <a:t>távolságszámítás (</a:t>
            </a:r>
            <a:r>
              <a:rPr lang="hu-HU" dirty="0" err="1" smtClean="0"/>
              <a:t>euklidészi</a:t>
            </a:r>
            <a:r>
              <a:rPr lang="hu-HU" dirty="0"/>
              <a:t>): </a:t>
            </a:r>
            <a:r>
              <a:rPr lang="hu-HU" dirty="0" err="1" smtClean="0"/>
              <a:t>arcpy.sa.</a:t>
            </a:r>
            <a:r>
              <a:rPr lang="hu-HU" b="1" dirty="0" err="1" smtClean="0"/>
              <a:t>EucDistance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source</a:t>
            </a:r>
            <a:r>
              <a:rPr lang="hu-HU" dirty="0" smtClean="0"/>
              <a:t>_</a:t>
            </a:r>
            <a:r>
              <a:rPr lang="hu-HU" dirty="0" err="1" smtClean="0"/>
              <a:t>data</a:t>
            </a:r>
            <a:r>
              <a:rPr lang="hu-HU" dirty="0" smtClean="0"/>
              <a:t>)</a:t>
            </a:r>
          </a:p>
          <a:p>
            <a:r>
              <a:rPr lang="hu-HU" dirty="0" smtClean="0"/>
              <a:t>természetes szomszéd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NaturalNeighbor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point</a:t>
            </a:r>
            <a:r>
              <a:rPr lang="hu-HU" dirty="0" smtClean="0"/>
              <a:t>_</a:t>
            </a:r>
            <a:r>
              <a:rPr lang="hu-HU" dirty="0" err="1" smtClean="0"/>
              <a:t>features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z_</a:t>
            </a:r>
            <a:r>
              <a:rPr lang="hu-HU" dirty="0" err="1" smtClean="0"/>
              <a:t>field</a:t>
            </a:r>
            <a:r>
              <a:rPr lang="hu-HU" dirty="0"/>
              <a:t>, {</a:t>
            </a:r>
            <a:r>
              <a:rPr lang="hu-HU" dirty="0" err="1"/>
              <a:t>cell</a:t>
            </a:r>
            <a:r>
              <a:rPr lang="hu-HU" dirty="0"/>
              <a:t>_</a:t>
            </a:r>
            <a:r>
              <a:rPr lang="hu-HU" dirty="0" err="1"/>
              <a:t>size</a:t>
            </a:r>
            <a:r>
              <a:rPr lang="hu-HU" dirty="0" smtClean="0"/>
              <a:t>})</a:t>
            </a:r>
          </a:p>
          <a:p>
            <a:r>
              <a:rPr lang="hu-HU" dirty="0"/>
              <a:t>távolsággal fordítottan arányos súlyozás: </a:t>
            </a:r>
            <a:r>
              <a:rPr lang="hu-HU" dirty="0" err="1"/>
              <a:t>arcpy.sa</a:t>
            </a:r>
            <a:r>
              <a:rPr lang="hu-HU" dirty="0"/>
              <a:t>.</a:t>
            </a:r>
            <a:r>
              <a:rPr lang="en-US" b="1" dirty="0" err="1"/>
              <a:t>Idw</a:t>
            </a:r>
            <a:r>
              <a:rPr lang="en-US" dirty="0"/>
              <a:t>(</a:t>
            </a:r>
            <a:r>
              <a:rPr lang="en-US" dirty="0" err="1"/>
              <a:t>in_point_features</a:t>
            </a:r>
            <a:r>
              <a:rPr lang="en-US" dirty="0"/>
              <a:t>, </a:t>
            </a:r>
            <a:r>
              <a:rPr lang="en-US" dirty="0" err="1"/>
              <a:t>z_field</a:t>
            </a:r>
            <a:r>
              <a:rPr lang="en-US" dirty="0"/>
              <a:t>, {</a:t>
            </a:r>
            <a:r>
              <a:rPr lang="en-US" dirty="0" err="1"/>
              <a:t>cell_size</a:t>
            </a:r>
            <a:r>
              <a:rPr lang="en-US" dirty="0"/>
              <a:t>}, {power}</a:t>
            </a:r>
            <a:r>
              <a:rPr lang="hu-HU" dirty="0"/>
              <a:t>)</a:t>
            </a:r>
          </a:p>
          <a:p>
            <a:r>
              <a:rPr lang="hu-HU" dirty="0" err="1" smtClean="0"/>
              <a:t>spline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Spline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point</a:t>
            </a:r>
            <a:r>
              <a:rPr lang="hu-HU" dirty="0" smtClean="0"/>
              <a:t>_</a:t>
            </a:r>
            <a:r>
              <a:rPr lang="hu-HU" dirty="0" err="1" smtClean="0"/>
              <a:t>features</a:t>
            </a:r>
            <a:r>
              <a:rPr lang="hu-HU" dirty="0"/>
              <a:t>, z_</a:t>
            </a:r>
            <a:r>
              <a:rPr lang="hu-HU" dirty="0" err="1"/>
              <a:t>field</a:t>
            </a:r>
            <a:r>
              <a:rPr lang="hu-HU" dirty="0"/>
              <a:t>, {</a:t>
            </a:r>
            <a:r>
              <a:rPr lang="hu-HU" dirty="0" err="1"/>
              <a:t>cell</a:t>
            </a:r>
            <a:r>
              <a:rPr lang="hu-HU" dirty="0"/>
              <a:t>_</a:t>
            </a:r>
            <a:r>
              <a:rPr lang="hu-HU" dirty="0" err="1"/>
              <a:t>size</a:t>
            </a:r>
            <a:r>
              <a:rPr lang="hu-HU" dirty="0" smtClean="0"/>
              <a:t>})</a:t>
            </a:r>
          </a:p>
          <a:p>
            <a:r>
              <a:rPr lang="hu-HU" dirty="0" smtClean="0"/>
              <a:t>zónastatisztika raszterként: </a:t>
            </a:r>
            <a:r>
              <a:rPr lang="hu-HU" dirty="0" err="1" smtClean="0"/>
              <a:t>arcpy.sa.</a:t>
            </a:r>
            <a:r>
              <a:rPr lang="hu-HU" b="1" dirty="0" err="1" smtClean="0"/>
              <a:t>ZonalStatistics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zone</a:t>
            </a:r>
            <a:r>
              <a:rPr lang="hu-HU" dirty="0" smtClean="0"/>
              <a:t>_</a:t>
            </a:r>
            <a:r>
              <a:rPr lang="hu-HU" dirty="0" err="1" smtClean="0"/>
              <a:t>data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zone</a:t>
            </a:r>
            <a:r>
              <a:rPr lang="hu-HU" dirty="0" smtClean="0"/>
              <a:t>_</a:t>
            </a:r>
            <a:r>
              <a:rPr lang="hu-HU" dirty="0" err="1" smtClean="0"/>
              <a:t>field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value</a:t>
            </a:r>
            <a:r>
              <a:rPr lang="hu-HU" dirty="0"/>
              <a:t>_</a:t>
            </a:r>
            <a:r>
              <a:rPr lang="hu-HU" dirty="0" err="1"/>
              <a:t>raster</a:t>
            </a:r>
            <a:r>
              <a:rPr lang="hu-HU" dirty="0"/>
              <a:t>, {</a:t>
            </a:r>
            <a:r>
              <a:rPr lang="hu-HU" dirty="0" err="1"/>
              <a:t>statistics</a:t>
            </a:r>
            <a:r>
              <a:rPr lang="hu-HU" dirty="0"/>
              <a:t>_</a:t>
            </a:r>
            <a:r>
              <a:rPr lang="hu-HU" dirty="0" err="1"/>
              <a:t>type</a:t>
            </a:r>
            <a:r>
              <a:rPr lang="hu-HU" dirty="0"/>
              <a:t>}, {</a:t>
            </a:r>
            <a:r>
              <a:rPr lang="hu-HU" dirty="0" err="1"/>
              <a:t>ignore</a:t>
            </a:r>
            <a:r>
              <a:rPr lang="hu-HU" dirty="0"/>
              <a:t>_</a:t>
            </a:r>
            <a:r>
              <a:rPr lang="hu-HU" dirty="0" err="1"/>
              <a:t>nodata</a:t>
            </a:r>
            <a:r>
              <a:rPr lang="hu-HU" dirty="0" smtClean="0"/>
              <a:t>})</a:t>
            </a:r>
          </a:p>
          <a:p>
            <a:r>
              <a:rPr lang="hu-HU" dirty="0" smtClean="0"/>
              <a:t>zónastatisztika táblázatként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ZonalStatisticsAsTable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zone</a:t>
            </a:r>
            <a:r>
              <a:rPr lang="hu-HU" dirty="0" smtClean="0"/>
              <a:t>_</a:t>
            </a:r>
            <a:r>
              <a:rPr lang="hu-HU" dirty="0" err="1" smtClean="0"/>
              <a:t>data</a:t>
            </a:r>
            <a:r>
              <a:rPr lang="hu-HU" dirty="0"/>
              <a:t>, </a:t>
            </a:r>
            <a:r>
              <a:rPr lang="hu-HU" dirty="0" err="1"/>
              <a:t>zone</a:t>
            </a:r>
            <a:r>
              <a:rPr lang="hu-HU" dirty="0"/>
              <a:t>_</a:t>
            </a:r>
            <a:r>
              <a:rPr lang="hu-HU" dirty="0" err="1"/>
              <a:t>field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value</a:t>
            </a:r>
            <a:r>
              <a:rPr lang="hu-HU" dirty="0"/>
              <a:t>_</a:t>
            </a:r>
            <a:r>
              <a:rPr lang="hu-HU" dirty="0" err="1"/>
              <a:t>raster</a:t>
            </a:r>
            <a:r>
              <a:rPr lang="hu-HU" dirty="0"/>
              <a:t>, out_</a:t>
            </a:r>
            <a:r>
              <a:rPr lang="hu-HU" dirty="0" err="1"/>
              <a:t>table</a:t>
            </a:r>
            <a:r>
              <a:rPr lang="hu-HU" dirty="0"/>
              <a:t>, {</a:t>
            </a:r>
            <a:r>
              <a:rPr lang="hu-HU" dirty="0" err="1"/>
              <a:t>ignore</a:t>
            </a:r>
            <a:r>
              <a:rPr lang="hu-HU" dirty="0"/>
              <a:t>_</a:t>
            </a:r>
            <a:r>
              <a:rPr lang="hu-HU" dirty="0" err="1"/>
              <a:t>nodata</a:t>
            </a:r>
            <a:r>
              <a:rPr lang="hu-HU" dirty="0"/>
              <a:t>}, {</a:t>
            </a:r>
            <a:r>
              <a:rPr lang="hu-HU" dirty="0" err="1"/>
              <a:t>statistics</a:t>
            </a:r>
            <a:r>
              <a:rPr lang="hu-HU" dirty="0"/>
              <a:t>_</a:t>
            </a:r>
            <a:r>
              <a:rPr lang="hu-HU" dirty="0" err="1"/>
              <a:t>type</a:t>
            </a:r>
            <a:r>
              <a:rPr lang="hu-HU" dirty="0"/>
              <a:t>})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106" y="1422400"/>
            <a:ext cx="3193306" cy="1204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106" y="3799681"/>
            <a:ext cx="3193306" cy="878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72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Raszterműveletek</a:t>
            </a:r>
            <a:r>
              <a:rPr lang="hu-HU" dirty="0" smtClean="0"/>
              <a:t> – domborzat, összehasonlítás, mozgó ablak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10834991" cy="4754563"/>
          </a:xfrm>
        </p:spPr>
        <p:txBody>
          <a:bodyPr/>
          <a:lstStyle/>
          <a:p>
            <a:r>
              <a:rPr lang="hu-HU" dirty="0" smtClean="0"/>
              <a:t>mélyedések kitöltése lefolyásszámításhoz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Fill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surface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lefolyásirány számítása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FlowDirection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surface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vízgyűjtő lehatárolása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Basin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_flow_</a:t>
            </a:r>
            <a:r>
              <a:rPr lang="hu-HU" dirty="0" err="1" smtClean="0"/>
              <a:t>direction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kitettség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Aspect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lejtőszög/</a:t>
            </a:r>
            <a:r>
              <a:rPr lang="hu-HU" dirty="0" err="1" smtClean="0"/>
              <a:t>-százalék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Slope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{output_</a:t>
            </a:r>
            <a:r>
              <a:rPr lang="hu-HU" dirty="0" err="1"/>
              <a:t>measurement</a:t>
            </a:r>
            <a:r>
              <a:rPr lang="hu-HU" dirty="0" smtClean="0"/>
              <a:t>})</a:t>
            </a:r>
          </a:p>
          <a:p>
            <a:r>
              <a:rPr lang="hu-HU" dirty="0" smtClean="0"/>
              <a:t>domborzatárnyékolás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Hillshade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szintvonalképzés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Contour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</a:t>
            </a:r>
            <a:r>
              <a:rPr lang="hu-HU" dirty="0" smtClean="0"/>
              <a:t>out_</a:t>
            </a:r>
            <a:r>
              <a:rPr lang="hu-HU" dirty="0" err="1" smtClean="0"/>
              <a:t>polyline</a:t>
            </a:r>
            <a:r>
              <a:rPr lang="hu-HU" dirty="0" smtClean="0"/>
              <a:t>_</a:t>
            </a:r>
            <a:r>
              <a:rPr lang="hu-HU" dirty="0" err="1" smtClean="0"/>
              <a:t>features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contour</a:t>
            </a:r>
            <a:r>
              <a:rPr lang="hu-HU" dirty="0" smtClean="0"/>
              <a:t>_</a:t>
            </a:r>
            <a:r>
              <a:rPr lang="hu-HU" dirty="0" err="1" smtClean="0"/>
              <a:t>interval</a:t>
            </a:r>
            <a:r>
              <a:rPr lang="hu-HU" dirty="0"/>
              <a:t>, {</a:t>
            </a:r>
            <a:r>
              <a:rPr lang="hu-HU" dirty="0" err="1"/>
              <a:t>base</a:t>
            </a:r>
            <a:r>
              <a:rPr lang="hu-HU" dirty="0"/>
              <a:t>_</a:t>
            </a:r>
            <a:r>
              <a:rPr lang="hu-HU" dirty="0" err="1"/>
              <a:t>contour</a:t>
            </a:r>
            <a:r>
              <a:rPr lang="hu-HU" dirty="0" smtClean="0"/>
              <a:t>})</a:t>
            </a:r>
          </a:p>
          <a:p>
            <a:r>
              <a:rPr lang="hu-HU" dirty="0" smtClean="0"/>
              <a:t>cellánkénti logikai műveletek</a:t>
            </a:r>
            <a:r>
              <a:rPr lang="hu-HU" dirty="0"/>
              <a:t>: </a:t>
            </a:r>
            <a:r>
              <a:rPr lang="hu-HU" dirty="0" err="1" smtClean="0"/>
              <a:t>arcpy.sa.</a:t>
            </a:r>
            <a:r>
              <a:rPr lang="hu-HU" b="1" dirty="0" err="1" smtClean="0"/>
              <a:t>EqualTo</a:t>
            </a:r>
            <a:r>
              <a:rPr lang="hu-HU" dirty="0" smtClean="0"/>
              <a:t>/</a:t>
            </a:r>
            <a:r>
              <a:rPr lang="hu-HU" b="1" dirty="0" err="1" smtClean="0"/>
              <a:t>NotEqual</a:t>
            </a:r>
            <a:r>
              <a:rPr lang="hu-HU" dirty="0" smtClean="0"/>
              <a:t>/</a:t>
            </a:r>
            <a:r>
              <a:rPr lang="hu-HU" b="1" dirty="0" err="1" smtClean="0"/>
              <a:t>GreaterThan</a:t>
            </a:r>
            <a:r>
              <a:rPr lang="hu-HU" dirty="0" smtClean="0"/>
              <a:t>/</a:t>
            </a:r>
            <a:r>
              <a:rPr lang="hu-HU" b="1" dirty="0" err="1" smtClean="0"/>
              <a:t>GreaterThanEqual</a:t>
            </a:r>
            <a:r>
              <a:rPr lang="hu-HU" dirty="0" smtClean="0"/>
              <a:t>/</a:t>
            </a:r>
            <a:br>
              <a:rPr lang="hu-HU" dirty="0" smtClean="0"/>
            </a:br>
            <a:r>
              <a:rPr lang="hu-HU" b="1" dirty="0" err="1" smtClean="0"/>
              <a:t>LessThan</a:t>
            </a:r>
            <a:r>
              <a:rPr lang="hu-HU" dirty="0" smtClean="0"/>
              <a:t>/</a:t>
            </a:r>
            <a:r>
              <a:rPr lang="hu-HU" b="1" dirty="0" err="1" smtClean="0"/>
              <a:t>LessThanEqual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_</a:t>
            </a:r>
            <a:r>
              <a:rPr lang="hu-HU" dirty="0" err="1" smtClean="0"/>
              <a:t>or</a:t>
            </a:r>
            <a:r>
              <a:rPr lang="hu-HU" dirty="0" smtClean="0"/>
              <a:t>_constant1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raster</a:t>
            </a:r>
            <a:r>
              <a:rPr lang="hu-HU" dirty="0"/>
              <a:t>_</a:t>
            </a:r>
            <a:r>
              <a:rPr lang="hu-HU" dirty="0" err="1"/>
              <a:t>or</a:t>
            </a:r>
            <a:r>
              <a:rPr lang="hu-HU" dirty="0"/>
              <a:t>_constant2</a:t>
            </a:r>
            <a:r>
              <a:rPr lang="hu-HU" dirty="0" smtClean="0"/>
              <a:t>)</a:t>
            </a:r>
          </a:p>
          <a:p>
            <a:r>
              <a:rPr lang="hu-HU" dirty="0"/>
              <a:t>mozgó </a:t>
            </a:r>
            <a:r>
              <a:rPr lang="hu-HU" dirty="0" smtClean="0"/>
              <a:t>ablak:</a:t>
            </a:r>
            <a:r>
              <a:rPr lang="hu-HU" dirty="0" err="1" smtClean="0"/>
              <a:t>arcpy.sa.</a:t>
            </a:r>
            <a:r>
              <a:rPr lang="hu-HU" b="1" dirty="0" err="1" smtClean="0"/>
              <a:t>FocalStatistics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 smtClean="0"/>
              <a:t>, {</a:t>
            </a:r>
            <a:r>
              <a:rPr lang="hu-HU" dirty="0" err="1" smtClean="0"/>
              <a:t>statistics</a:t>
            </a:r>
            <a:r>
              <a:rPr lang="hu-HU" dirty="0" smtClean="0"/>
              <a:t>_</a:t>
            </a:r>
            <a:r>
              <a:rPr lang="hu-HU" dirty="0" err="1" smtClean="0"/>
              <a:t>type</a:t>
            </a:r>
            <a:r>
              <a:rPr lang="hu-HU" dirty="0" smtClean="0"/>
              <a:t>})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39" y="1434261"/>
            <a:ext cx="2779457" cy="1319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38" y="2852408"/>
            <a:ext cx="2779457" cy="93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38" y="3881652"/>
            <a:ext cx="2779457" cy="970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9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Raszterműveletek</a:t>
            </a:r>
            <a:r>
              <a:rPr lang="hu-HU" dirty="0" smtClean="0"/>
              <a:t> – raszter-vektor interakció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cellaértékek kivonása: </a:t>
            </a:r>
            <a:r>
              <a:rPr lang="hu-HU" dirty="0" err="1"/>
              <a:t>arcpy.sa</a:t>
            </a:r>
            <a:r>
              <a:rPr lang="hu-HU" dirty="0"/>
              <a:t>.</a:t>
            </a:r>
            <a:r>
              <a:rPr lang="en-US" b="1" dirty="0" err="1"/>
              <a:t>ExtractValuesToPoints</a:t>
            </a:r>
            <a:r>
              <a:rPr lang="en-US" dirty="0"/>
              <a:t>(</a:t>
            </a:r>
            <a:r>
              <a:rPr lang="en-US" dirty="0" err="1"/>
              <a:t>in_point_features</a:t>
            </a:r>
            <a:r>
              <a:rPr lang="en-US" dirty="0"/>
              <a:t>, </a:t>
            </a:r>
            <a:r>
              <a:rPr lang="en-US" dirty="0" err="1"/>
              <a:t>in_raster</a:t>
            </a:r>
            <a:r>
              <a:rPr lang="en-US" dirty="0"/>
              <a:t>, </a:t>
            </a:r>
            <a:r>
              <a:rPr lang="en-US" dirty="0" err="1"/>
              <a:t>out_point_features</a:t>
            </a:r>
            <a:r>
              <a:rPr lang="hu-HU" dirty="0" smtClean="0"/>
              <a:t>)</a:t>
            </a:r>
          </a:p>
          <a:p>
            <a:r>
              <a:rPr lang="hu-HU" dirty="0" smtClean="0"/>
              <a:t>raszter pontráccsá alakítása</a:t>
            </a:r>
            <a:r>
              <a:rPr lang="hu-HU" dirty="0"/>
              <a:t>: </a:t>
            </a:r>
            <a:r>
              <a:rPr lang="hu-HU" dirty="0" err="1" smtClean="0"/>
              <a:t>arcpy.conversion.</a:t>
            </a:r>
            <a:r>
              <a:rPr lang="hu-HU" b="1" dirty="0" err="1" smtClean="0"/>
              <a:t>RasterToPoint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</a:t>
            </a:r>
            <a:r>
              <a:rPr lang="hu-HU" dirty="0" smtClean="0"/>
              <a:t>out_</a:t>
            </a:r>
            <a:r>
              <a:rPr lang="hu-HU" dirty="0" err="1" smtClean="0"/>
              <a:t>point</a:t>
            </a:r>
            <a:r>
              <a:rPr lang="hu-HU" dirty="0" smtClean="0"/>
              <a:t>_</a:t>
            </a:r>
            <a:r>
              <a:rPr lang="hu-HU" dirty="0" err="1" smtClean="0"/>
              <a:t>features</a:t>
            </a:r>
            <a:r>
              <a:rPr lang="hu-HU" dirty="0" smtClean="0"/>
              <a:t>)</a:t>
            </a:r>
          </a:p>
          <a:p>
            <a:r>
              <a:rPr lang="hu-HU" dirty="0" smtClean="0"/>
              <a:t>raszter poligonná alakítása</a:t>
            </a:r>
            <a:r>
              <a:rPr lang="hu-HU" dirty="0"/>
              <a:t>: </a:t>
            </a:r>
            <a:r>
              <a:rPr lang="hu-HU" dirty="0" err="1" smtClean="0"/>
              <a:t>arcpy.conversion.</a:t>
            </a:r>
            <a:r>
              <a:rPr lang="hu-HU" b="1" dirty="0" err="1" smtClean="0"/>
              <a:t>RasterToPolygon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raster</a:t>
            </a:r>
            <a:r>
              <a:rPr lang="hu-HU" dirty="0"/>
              <a:t>, out_</a:t>
            </a:r>
            <a:r>
              <a:rPr lang="hu-HU" dirty="0" err="1"/>
              <a:t>polygon</a:t>
            </a:r>
            <a:r>
              <a:rPr lang="hu-HU" dirty="0"/>
              <a:t>_</a:t>
            </a:r>
            <a:r>
              <a:rPr lang="hu-HU" dirty="0" err="1"/>
              <a:t>features</a:t>
            </a:r>
            <a:r>
              <a:rPr lang="hu-HU" dirty="0"/>
              <a:t>, {</a:t>
            </a:r>
            <a:r>
              <a:rPr lang="hu-HU" dirty="0" err="1"/>
              <a:t>simplify</a:t>
            </a:r>
            <a:r>
              <a:rPr lang="hu-HU" dirty="0" smtClean="0"/>
              <a:t>})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64"/>
          <a:stretch/>
        </p:blipFill>
        <p:spPr>
          <a:xfrm>
            <a:off x="6682448" y="4746776"/>
            <a:ext cx="5350666" cy="1333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8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Map algebra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arcpy.sa</a:t>
            </a:r>
            <a:r>
              <a:rPr lang="hu-HU" dirty="0" smtClean="0"/>
              <a:t> azon függvényei, amelyeknek az eredménye raszter</a:t>
            </a:r>
          </a:p>
          <a:p>
            <a:pPr lvl="1"/>
            <a:r>
              <a:rPr lang="hu-HU" dirty="0" smtClean="0"/>
              <a:t>a hagyományos Python-függvényekhez hasonlítanak inkább</a:t>
            </a:r>
          </a:p>
          <a:p>
            <a:pPr lvl="1"/>
            <a:r>
              <a:rPr lang="hu-HU" dirty="0" smtClean="0"/>
              <a:t>semmint a többi </a:t>
            </a:r>
            <a:r>
              <a:rPr lang="hu-HU" dirty="0" err="1" smtClean="0"/>
              <a:t>ArcMap-eszközhöz</a:t>
            </a:r>
            <a:endParaRPr lang="hu-HU" dirty="0" smtClean="0"/>
          </a:p>
          <a:p>
            <a:pPr lvl="1"/>
            <a:r>
              <a:rPr lang="hu-HU" dirty="0" smtClean="0"/>
              <a:t>nem kimeneti paraméterük van</a:t>
            </a:r>
          </a:p>
          <a:p>
            <a:pPr lvl="1"/>
            <a:r>
              <a:rPr lang="hu-HU" dirty="0" smtClean="0"/>
              <a:t>hanem visszatérési értékük</a:t>
            </a:r>
          </a:p>
          <a:p>
            <a:r>
              <a:rPr lang="hu-HU" dirty="0" smtClean="0"/>
              <a:t>kényelmesebb, logikusabb a használatuk (szerintem)</a:t>
            </a:r>
          </a:p>
          <a:p>
            <a:r>
              <a:rPr lang="hu-HU" dirty="0" smtClean="0"/>
              <a:t>a visszatérési érték egy ideiglenes raszter, ami</a:t>
            </a:r>
          </a:p>
          <a:p>
            <a:pPr lvl="1"/>
            <a:r>
              <a:rPr lang="hu-HU" dirty="0" smtClean="0"/>
              <a:t>felhasználható bemeneti paraméterként más eszközökben (idézőjel nélküli névvel, mint egy egyszerű </a:t>
            </a:r>
            <a:r>
              <a:rPr lang="hu-HU" dirty="0" err="1" smtClean="0"/>
              <a:t>pythonos</a:t>
            </a:r>
            <a:r>
              <a:rPr lang="hu-HU" dirty="0" smtClean="0"/>
              <a:t> változó)</a:t>
            </a:r>
          </a:p>
          <a:p>
            <a:pPr lvl="1"/>
            <a:r>
              <a:rPr lang="hu-HU" dirty="0" smtClean="0"/>
              <a:t>törlődik, ha az </a:t>
            </a:r>
            <a:r>
              <a:rPr lang="hu-HU" dirty="0" err="1" smtClean="0"/>
              <a:t>ArcMapet</a:t>
            </a:r>
            <a:r>
              <a:rPr lang="hu-HU" dirty="0" smtClean="0"/>
              <a:t> bezárjuk</a:t>
            </a:r>
          </a:p>
          <a:p>
            <a:pPr lvl="1"/>
            <a:r>
              <a:rPr lang="hu-HU" dirty="0" smtClean="0"/>
              <a:t>véglegessé tehető a .</a:t>
            </a:r>
            <a:r>
              <a:rPr lang="hu-HU" dirty="0" err="1" smtClean="0"/>
              <a:t>save</a:t>
            </a:r>
            <a:r>
              <a:rPr lang="hu-HU" dirty="0" smtClean="0"/>
              <a:t>() metódussal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Map algebra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eszközökön túl, illetve a </a:t>
            </a:r>
            <a:r>
              <a:rPr lang="hu-HU" dirty="0" err="1" smtClean="0"/>
              <a:t>Spatial</a:t>
            </a:r>
            <a:r>
              <a:rPr lang="hu-HU" dirty="0"/>
              <a:t> </a:t>
            </a:r>
            <a:r>
              <a:rPr lang="hu-HU" dirty="0" err="1" smtClean="0"/>
              <a:t>Analyst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r>
              <a:rPr lang="hu-HU" dirty="0" smtClean="0"/>
              <a:t>/</a:t>
            </a:r>
            <a:r>
              <a:rPr lang="hu-HU" dirty="0" err="1" smtClean="0"/>
              <a:t>Math</a:t>
            </a:r>
            <a:r>
              <a:rPr lang="hu-HU" dirty="0" smtClean="0"/>
              <a:t> eszköztár eszközei helyett</a:t>
            </a:r>
          </a:p>
          <a:p>
            <a:pPr lvl="1"/>
            <a:r>
              <a:rPr lang="hu-HU" dirty="0" smtClean="0"/>
              <a:t>egyszerű matematikai (+, -, *, /, **, //, %) és logikai (&amp;, | , ==, !=, &gt;, &gt;=, &lt;, &lt;=) műveleteket is végezhetünk</a:t>
            </a:r>
          </a:p>
          <a:p>
            <a:pPr lvl="1"/>
            <a:r>
              <a:rPr lang="hu-HU" dirty="0" smtClean="0"/>
              <a:t>ezek cellánkénti műveletek</a:t>
            </a:r>
          </a:p>
          <a:p>
            <a:pPr lvl="1"/>
            <a:r>
              <a:rPr lang="hu-HU" dirty="0" smtClean="0"/>
              <a:t>pl. összeadhatunk két rasztert, vagy megszorozhatunk minden cellát egy konstanssal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Raster</a:t>
            </a:r>
            <a:r>
              <a:rPr lang="hu-HU" dirty="0" smtClean="0"/>
              <a:t>() függvénnyel jelezzük, hogy</a:t>
            </a:r>
          </a:p>
          <a:p>
            <a:pPr lvl="1"/>
            <a:r>
              <a:rPr lang="hu-HU" dirty="0" smtClean="0"/>
              <a:t>most a szöveg valójában egy raszter neve, és </a:t>
            </a:r>
            <a:r>
              <a:rPr lang="hu-HU" dirty="0" err="1" smtClean="0"/>
              <a:t>raszterműveletet</a:t>
            </a:r>
            <a:r>
              <a:rPr lang="hu-HU" dirty="0" smtClean="0"/>
              <a:t> szeretnénk végezni</a:t>
            </a:r>
          </a:p>
          <a:p>
            <a:pPr lvl="1"/>
            <a:r>
              <a:rPr lang="hu-HU" dirty="0" smtClean="0"/>
              <a:t>vagyis a szöveg (név) alapján </a:t>
            </a:r>
            <a:r>
              <a:rPr lang="hu-HU" dirty="0" err="1" smtClean="0"/>
              <a:t>raszterváltozót</a:t>
            </a:r>
            <a:r>
              <a:rPr lang="hu-HU" dirty="0" smtClean="0"/>
              <a:t> képzünk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 algebra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 5</a:t>
            </a:r>
          </a:p>
          <a:p>
            <a:pPr lvl="1"/>
            <a:r>
              <a:rPr lang="hu-HU" dirty="0"/>
              <a:t>műveletek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() használata </a:t>
            </a:r>
            <a:r>
              <a:rPr lang="hu-HU" dirty="0" smtClean="0"/>
              <a:t>műveletekkel</a:t>
            </a:r>
          </a:p>
          <a:p>
            <a:pPr lvl="1"/>
            <a:r>
              <a:rPr lang="hu-HU" dirty="0" smtClean="0"/>
              <a:t>mentés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551" y="1420656"/>
            <a:ext cx="5562600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7130374" y="3638145"/>
            <a:ext cx="612843" cy="3307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Map algebra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396720" cy="4754563"/>
          </a:xfrm>
        </p:spPr>
        <p:txBody>
          <a:bodyPr/>
          <a:lstStyle/>
          <a:p>
            <a:r>
              <a:rPr lang="hu-HU" dirty="0" smtClean="0"/>
              <a:t>azonos felbontás fontos</a:t>
            </a:r>
          </a:p>
          <a:p>
            <a:pPr lvl="1"/>
            <a:r>
              <a:rPr lang="hu-HU" dirty="0" smtClean="0"/>
              <a:t>ennek híján az </a:t>
            </a:r>
            <a:r>
              <a:rPr lang="hu-HU" dirty="0" err="1" smtClean="0"/>
              <a:t>ArcMap</a:t>
            </a:r>
            <a:r>
              <a:rPr lang="hu-HU" dirty="0" smtClean="0"/>
              <a:t> össze-vissza igazítja és </a:t>
            </a:r>
            <a:r>
              <a:rPr lang="hu-HU" dirty="0" err="1" smtClean="0"/>
              <a:t>aggregálja</a:t>
            </a:r>
            <a:r>
              <a:rPr lang="hu-HU" dirty="0" smtClean="0"/>
              <a:t> a rasztereket</a:t>
            </a:r>
          </a:p>
          <a:p>
            <a:pPr lvl="1"/>
            <a:r>
              <a:rPr lang="hu-HU" dirty="0" smtClean="0"/>
              <a:t>mi most nem foglalkozunk evvel</a:t>
            </a:r>
          </a:p>
          <a:p>
            <a:endParaRPr lang="hu-HU" dirty="0"/>
          </a:p>
          <a:p>
            <a:r>
              <a:rPr lang="hu-HU" dirty="0" smtClean="0"/>
              <a:t>DEMO 6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() használata </a:t>
            </a:r>
            <a:r>
              <a:rPr lang="hu-HU" dirty="0" smtClean="0"/>
              <a:t>új </a:t>
            </a:r>
            <a:r>
              <a:rPr lang="hu-HU" dirty="0" err="1" smtClean="0"/>
              <a:t>raszterváltozó</a:t>
            </a:r>
            <a:r>
              <a:rPr lang="hu-HU" dirty="0" smtClean="0"/>
              <a:t> </a:t>
            </a:r>
            <a:r>
              <a:rPr lang="hu-HU" dirty="0" smtClean="0"/>
              <a:t>képzéséhez</a:t>
            </a:r>
          </a:p>
          <a:p>
            <a:pPr lvl="1"/>
            <a:r>
              <a:rPr lang="hu-HU" dirty="0" smtClean="0"/>
              <a:t>logikai műveletek</a:t>
            </a:r>
          </a:p>
          <a:p>
            <a:pPr lvl="1"/>
            <a:r>
              <a:rPr lang="hu-HU" dirty="0" err="1" smtClean="0"/>
              <a:t>arcpy.sa</a:t>
            </a:r>
            <a:r>
              <a:rPr lang="hu-HU" dirty="0" smtClean="0"/>
              <a:t> eszközök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921" y="3433865"/>
            <a:ext cx="3788567" cy="2663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920" y="1351952"/>
            <a:ext cx="3788567" cy="1946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62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– 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készítsd elő a Cserhát domborzatmodelljét </a:t>
            </a:r>
            <a:r>
              <a:rPr lang="hu-HU" dirty="0" err="1" smtClean="0"/>
              <a:t>lefolyásiirány-számításhoz</a:t>
            </a:r>
            <a:r>
              <a:rPr lang="hu-HU" dirty="0" smtClean="0"/>
              <a:t> (töltsd ki a mélyedéseket)</a:t>
            </a:r>
          </a:p>
          <a:p>
            <a:r>
              <a:rPr lang="hu-HU" dirty="0" smtClean="0"/>
              <a:t>számítsd ki a lefolyás irányát</a:t>
            </a:r>
          </a:p>
          <a:p>
            <a:r>
              <a:rPr lang="hu-HU" dirty="0" smtClean="0"/>
              <a:t>készíts </a:t>
            </a:r>
            <a:r>
              <a:rPr lang="hu-HU" dirty="0" err="1" smtClean="0"/>
              <a:t>vízgyűjtőrasztert</a:t>
            </a:r>
            <a:endParaRPr lang="hu-HU" dirty="0" smtClean="0"/>
          </a:p>
          <a:p>
            <a:r>
              <a:rPr lang="hu-HU" dirty="0" smtClean="0"/>
              <a:t>mentsd az eredményt </a:t>
            </a:r>
            <a:r>
              <a:rPr lang="hu-HU" dirty="0" err="1" smtClean="0"/>
              <a:t>geotiffként</a:t>
            </a:r>
            <a:endParaRPr lang="hu-HU" dirty="0" smtClean="0"/>
          </a:p>
          <a:p>
            <a:r>
              <a:rPr lang="hu-HU" dirty="0" smtClean="0"/>
              <a:t>továbbá alakítsd poligonokká (ne alkalmazz a</a:t>
            </a:r>
            <a:br>
              <a:rPr lang="hu-HU" dirty="0" smtClean="0"/>
            </a:br>
            <a:r>
              <a:rPr lang="hu-HU" dirty="0" smtClean="0"/>
              <a:t>poligonok határvonalára egyszerűsítést) és</a:t>
            </a:r>
            <a:br>
              <a:rPr lang="hu-HU" dirty="0" smtClean="0"/>
            </a:br>
            <a:r>
              <a:rPr lang="hu-HU" dirty="0" smtClean="0"/>
              <a:t>mentsd vektorfájlként is a vízgyűjtőket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072" y="2213560"/>
            <a:ext cx="5644271" cy="3889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3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/>
              <a:t>feladat – 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 az </a:t>
            </a:r>
            <a:r>
              <a:rPr lang="hu-HU" dirty="0" err="1" smtClean="0"/>
              <a:t>okoszisztema</a:t>
            </a:r>
            <a:r>
              <a:rPr lang="hu-HU" dirty="0" smtClean="0"/>
              <a:t> nevű raszterből </a:t>
            </a:r>
            <a:r>
              <a:rPr lang="hu-HU" dirty="0" err="1" smtClean="0"/>
              <a:t>raszterváltozót</a:t>
            </a:r>
            <a:endParaRPr lang="hu-HU" dirty="0" smtClean="0"/>
          </a:p>
          <a:p>
            <a:r>
              <a:rPr lang="hu-HU" dirty="0" smtClean="0"/>
              <a:t>készíts rasztert, amely minden cellájába megadja, hogy az ökoszisztéma-raszter ismert értékű celláitól milyen </a:t>
            </a:r>
            <a:r>
              <a:rPr lang="hu-HU" dirty="0" err="1" smtClean="0"/>
              <a:t>euklidészi</a:t>
            </a:r>
            <a:r>
              <a:rPr lang="hu-HU" dirty="0" smtClean="0"/>
              <a:t> távolságra található (m-ben)</a:t>
            </a:r>
          </a:p>
          <a:p>
            <a:r>
              <a:rPr lang="hu-HU" dirty="0" smtClean="0"/>
              <a:t>számítsd át km-be</a:t>
            </a:r>
          </a:p>
          <a:p>
            <a:r>
              <a:rPr lang="hu-HU" dirty="0" smtClean="0"/>
              <a:t>készíts logikai/bináris rasztert, amely megadja</a:t>
            </a:r>
            <a:br>
              <a:rPr lang="hu-HU" dirty="0" smtClean="0"/>
            </a:br>
            <a:r>
              <a:rPr lang="hu-HU" dirty="0" smtClean="0"/>
              <a:t>minden cellájára, hogy 10 km-nél messzibb-e</a:t>
            </a:r>
          </a:p>
          <a:p>
            <a:r>
              <a:rPr lang="hu-HU" dirty="0" smtClean="0"/>
              <a:t>mentsd el az eredményt </a:t>
            </a:r>
            <a:r>
              <a:rPr lang="hu-HU" dirty="0" err="1" smtClean="0"/>
              <a:t>geotiffként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299" y="2717618"/>
            <a:ext cx="5743575" cy="3364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16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</a:t>
            </a:r>
            <a:r>
              <a:rPr lang="hu-HU" dirty="0"/>
              <a:t>feladat – 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számítsd ki a pilisi </a:t>
            </a:r>
            <a:r>
              <a:rPr lang="hu-HU" dirty="0" err="1" smtClean="0"/>
              <a:t>DEM-ből</a:t>
            </a:r>
            <a:r>
              <a:rPr lang="hu-HU" dirty="0" smtClean="0"/>
              <a:t> a lejtőkitettséget</a:t>
            </a:r>
          </a:p>
          <a:p>
            <a:r>
              <a:rPr lang="hu-HU" dirty="0" smtClean="0"/>
              <a:t>készíts </a:t>
            </a:r>
            <a:r>
              <a:rPr lang="hu-HU" dirty="0" err="1" smtClean="0"/>
              <a:t>aggregált</a:t>
            </a:r>
            <a:r>
              <a:rPr lang="hu-HU" dirty="0" smtClean="0"/>
              <a:t> rasztert az ökoszisztémák raszteréből úgy, hogy</a:t>
            </a:r>
          </a:p>
          <a:p>
            <a:pPr lvl="1"/>
            <a:r>
              <a:rPr lang="hu-HU" dirty="0" smtClean="0"/>
              <a:t>20×20-as blokkokat </a:t>
            </a:r>
            <a:r>
              <a:rPr lang="hu-HU" dirty="0" err="1" smtClean="0"/>
              <a:t>aggregálsz</a:t>
            </a:r>
            <a:endParaRPr lang="hu-HU" dirty="0" smtClean="0"/>
          </a:p>
          <a:p>
            <a:pPr lvl="1"/>
            <a:r>
              <a:rPr lang="hu-HU" dirty="0" smtClean="0"/>
              <a:t>a cellák minimumát örökíted tovább</a:t>
            </a:r>
          </a:p>
          <a:p>
            <a:pPr lvl="1"/>
            <a:r>
              <a:rPr lang="hu-HU" dirty="0" smtClean="0"/>
              <a:t>nem hagyod el az ismeretlen cellaértékeket</a:t>
            </a:r>
          </a:p>
          <a:p>
            <a:r>
              <a:rPr lang="hu-HU" dirty="0" err="1" smtClean="0"/>
              <a:t>maszkold</a:t>
            </a:r>
            <a:r>
              <a:rPr lang="hu-HU" dirty="0" smtClean="0"/>
              <a:t> le a </a:t>
            </a:r>
            <a:r>
              <a:rPr lang="hu-HU" dirty="0" err="1" smtClean="0"/>
              <a:t>kitettséges</a:t>
            </a:r>
            <a:r>
              <a:rPr lang="hu-HU" dirty="0" smtClean="0"/>
              <a:t> rasztert az </a:t>
            </a:r>
            <a:r>
              <a:rPr lang="hu-HU" dirty="0" err="1" smtClean="0"/>
              <a:t>aggregált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ökoszisztémákkal</a:t>
            </a:r>
          </a:p>
          <a:p>
            <a:pPr lvl="1"/>
            <a:r>
              <a:rPr lang="hu-HU" dirty="0" smtClean="0"/>
              <a:t>vagyis tedd ismeretlenné azokat a celláit,</a:t>
            </a:r>
            <a:br>
              <a:rPr lang="hu-HU" dirty="0" smtClean="0"/>
            </a:br>
            <a:r>
              <a:rPr lang="hu-HU" dirty="0" smtClean="0"/>
              <a:t>amelyeknek ismeretlen az ökoszisztéma-típusa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435" y="3151761"/>
            <a:ext cx="5101244" cy="2953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0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Attribútumtábla</a:t>
            </a:r>
            <a:r>
              <a:rPr lang="hu-HU" dirty="0"/>
              <a:t>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attribútumtáblával</a:t>
            </a:r>
            <a:r>
              <a:rPr lang="hu-HU" dirty="0" smtClean="0"/>
              <a:t> bíró adattípusokon értelmezhető</a:t>
            </a:r>
          </a:p>
          <a:p>
            <a:pPr lvl="1"/>
            <a:r>
              <a:rPr lang="en-US" dirty="0" smtClean="0"/>
              <a:t>table</a:t>
            </a:r>
            <a:r>
              <a:rPr lang="en-US" dirty="0"/>
              <a:t>, table view, feature class</a:t>
            </a:r>
            <a:r>
              <a:rPr lang="en-US" dirty="0" smtClean="0"/>
              <a:t>, </a:t>
            </a:r>
            <a:r>
              <a:rPr lang="en-US" dirty="0"/>
              <a:t>feature </a:t>
            </a:r>
            <a:r>
              <a:rPr lang="en-US" dirty="0" smtClean="0"/>
              <a:t>layer</a:t>
            </a:r>
            <a:endParaRPr lang="hu-HU" dirty="0" smtClean="0"/>
          </a:p>
          <a:p>
            <a:r>
              <a:rPr lang="hu-HU" dirty="0"/>
              <a:t>az elemeken </a:t>
            </a:r>
            <a:r>
              <a:rPr lang="hu-HU" dirty="0" smtClean="0"/>
              <a:t>(a </a:t>
            </a:r>
            <a:r>
              <a:rPr lang="hu-HU" dirty="0" err="1" smtClean="0"/>
              <a:t>Cursor</a:t>
            </a:r>
            <a:r>
              <a:rPr lang="hu-HU" dirty="0" smtClean="0"/>
              <a:t> sorain</a:t>
            </a:r>
            <a:r>
              <a:rPr lang="hu-HU" dirty="0"/>
              <a:t>) iteráló ciklussal (</a:t>
            </a:r>
            <a:r>
              <a:rPr lang="hu-HU" dirty="0" err="1"/>
              <a:t>for</a:t>
            </a:r>
            <a:r>
              <a:rPr lang="hu-HU" dirty="0"/>
              <a:t>) végig tudunk lépkedni</a:t>
            </a:r>
          </a:p>
          <a:p>
            <a:pPr lvl="1"/>
            <a:r>
              <a:rPr lang="hu-HU" dirty="0"/>
              <a:t>kényelmes a használata</a:t>
            </a:r>
          </a:p>
          <a:p>
            <a:r>
              <a:rPr lang="hu-HU" dirty="0" smtClean="0"/>
              <a:t>egyirányú</a:t>
            </a:r>
          </a:p>
          <a:p>
            <a:pPr lvl="1"/>
            <a:r>
              <a:rPr lang="hu-HU" dirty="0" smtClean="0"/>
              <a:t>nem lehet visszafelé lépkedni vagy visszaugrani egy korábbi sorhoz</a:t>
            </a:r>
          </a:p>
          <a:p>
            <a:pPr lvl="1"/>
            <a:r>
              <a:rPr lang="hu-HU" dirty="0" smtClean="0"/>
              <a:t>kivéve a </a:t>
            </a:r>
            <a:r>
              <a:rPr lang="hu-HU" dirty="0" err="1" smtClean="0"/>
              <a:t>reset</a:t>
            </a:r>
            <a:r>
              <a:rPr lang="hu-HU" dirty="0" smtClean="0"/>
              <a:t>() függvénnyel, mely újra a legelejére/legtetejére ugrik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</a:t>
            </a:r>
            <a:r>
              <a:rPr lang="hu-HU" dirty="0"/>
              <a:t>feladat – 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 logikai rasztert a cserháti domborzatmodellből, mely azt tartalmazza, hogy melyik cella magasságértéke páros szám</a:t>
            </a:r>
          </a:p>
          <a:p>
            <a:r>
              <a:rPr lang="hu-HU" dirty="0" smtClean="0"/>
              <a:t>készíts 1000 m-es cellamérettel </a:t>
            </a:r>
            <a:r>
              <a:rPr lang="hu-HU" dirty="0" err="1" smtClean="0"/>
              <a:t>újramintavételezést</a:t>
            </a:r>
            <a:r>
              <a:rPr lang="hu-HU" dirty="0" smtClean="0"/>
              <a:t> az </a:t>
            </a:r>
            <a:r>
              <a:rPr lang="hu-HU" dirty="0" err="1" smtClean="0"/>
              <a:t>ökoszisztématípusok</a:t>
            </a:r>
            <a:r>
              <a:rPr lang="hu-HU" dirty="0" smtClean="0"/>
              <a:t> raszteréből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újramintavételezéshez</a:t>
            </a:r>
            <a:r>
              <a:rPr lang="hu-HU" dirty="0" smtClean="0"/>
              <a:t> a környező cellák leggyakoribb értékét válaszd (MAJORITY)</a:t>
            </a:r>
          </a:p>
          <a:p>
            <a:r>
              <a:rPr lang="hu-HU" dirty="0" smtClean="0"/>
              <a:t>készíts </a:t>
            </a:r>
            <a:r>
              <a:rPr lang="hu-HU" dirty="0" err="1" smtClean="0"/>
              <a:t>raszterváltozót</a:t>
            </a:r>
            <a:r>
              <a:rPr lang="hu-HU" dirty="0" smtClean="0"/>
              <a:t> az előbb létrehozott </a:t>
            </a:r>
            <a:r>
              <a:rPr lang="hu-HU" dirty="0" err="1" smtClean="0"/>
              <a:t>raszterfájlból</a:t>
            </a:r>
            <a:endParaRPr lang="hu-HU" dirty="0" smtClean="0"/>
          </a:p>
          <a:p>
            <a:r>
              <a:rPr lang="hu-HU" dirty="0" smtClean="0"/>
              <a:t>alakítsd pontokká</a:t>
            </a:r>
          </a:p>
          <a:p>
            <a:r>
              <a:rPr lang="hu-HU" dirty="0" smtClean="0"/>
              <a:t>e pontokban emeld ki a Cserhát logikai raszteréből a</a:t>
            </a:r>
            <a:br>
              <a:rPr lang="hu-HU" dirty="0" smtClean="0"/>
            </a:br>
            <a:r>
              <a:rPr lang="hu-HU" dirty="0" smtClean="0"/>
              <a:t>cellaértékeket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562" y="3059465"/>
            <a:ext cx="4800396" cy="3047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6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</a:t>
            </a:r>
            <a:r>
              <a:rPr lang="hu-HU" dirty="0"/>
              <a:t>feladat – 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 </a:t>
            </a:r>
            <a:r>
              <a:rPr lang="hu-HU" dirty="0" err="1" smtClean="0"/>
              <a:t>raszterváltozót</a:t>
            </a:r>
            <a:r>
              <a:rPr lang="hu-HU" dirty="0" smtClean="0"/>
              <a:t> a cserháti domborzatmodellből</a:t>
            </a:r>
          </a:p>
          <a:p>
            <a:r>
              <a:rPr lang="hu-HU" dirty="0" smtClean="0"/>
              <a:t>minden magassági értéket háromszorozz meg</a:t>
            </a:r>
          </a:p>
          <a:p>
            <a:r>
              <a:rPr lang="hu-HU" dirty="0" smtClean="0"/>
              <a:t>ebből számít lejtőszázalékot</a:t>
            </a:r>
          </a:p>
          <a:p>
            <a:r>
              <a:rPr lang="hu-HU" dirty="0" smtClean="0"/>
              <a:t>majd kend azt el mozgó ablakban képzett átlagszámítással</a:t>
            </a:r>
          </a:p>
          <a:p>
            <a:r>
              <a:rPr lang="hu-HU" dirty="0" err="1" smtClean="0"/>
              <a:t>aggregáld</a:t>
            </a:r>
            <a:r>
              <a:rPr lang="hu-HU" dirty="0" smtClean="0"/>
              <a:t> 5×</a:t>
            </a:r>
            <a:r>
              <a:rPr lang="hu-HU" dirty="0" err="1" smtClean="0"/>
              <a:t>5</a:t>
            </a:r>
            <a:r>
              <a:rPr lang="hu-HU" dirty="0" smtClean="0"/>
              <a:t> cellás blokkokban a blokkok átlagát,</a:t>
            </a:r>
            <a:br>
              <a:rPr lang="hu-HU" dirty="0" smtClean="0"/>
            </a:br>
            <a:r>
              <a:rPr lang="hu-HU" dirty="0" smtClean="0"/>
              <a:t>az ismeretlen értékeket megtartva</a:t>
            </a:r>
          </a:p>
          <a:p>
            <a:r>
              <a:rPr lang="hu-HU" dirty="0" smtClean="0"/>
              <a:t>az eredményt mentsd </a:t>
            </a:r>
            <a:r>
              <a:rPr lang="hu-HU" dirty="0" err="1" smtClean="0"/>
              <a:t>geotiffként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723" y="3048161"/>
            <a:ext cx="4318277" cy="3046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4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</a:t>
            </a:r>
            <a:r>
              <a:rPr lang="hu-HU" dirty="0"/>
              <a:t>feladat – gyakorlás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 </a:t>
            </a:r>
            <a:r>
              <a:rPr lang="hu-HU" dirty="0" err="1"/>
              <a:t>raszterváltozót</a:t>
            </a:r>
            <a:r>
              <a:rPr lang="hu-HU" dirty="0"/>
              <a:t> a </a:t>
            </a:r>
            <a:r>
              <a:rPr lang="hu-HU" dirty="0" smtClean="0"/>
              <a:t>pilisi domborzatmodellből</a:t>
            </a:r>
          </a:p>
          <a:p>
            <a:r>
              <a:rPr lang="hu-HU" dirty="0" smtClean="0"/>
              <a:t>növeld meg a magasságértékeket 1000 m-rel</a:t>
            </a:r>
          </a:p>
          <a:p>
            <a:r>
              <a:rPr lang="hu-HU" dirty="0" smtClean="0"/>
              <a:t>készíts kerek 100 méterenként szintvonalat</a:t>
            </a:r>
          </a:p>
          <a:p>
            <a:r>
              <a:rPr lang="hu-HU" dirty="0" smtClean="0"/>
              <a:t>számíts a megmagasított domborzatból lefolyási irányt</a:t>
            </a:r>
          </a:p>
          <a:p>
            <a:r>
              <a:rPr lang="hu-HU" dirty="0" smtClean="0"/>
              <a:t>a lefolyási raszterből készíts poligonos </a:t>
            </a:r>
            <a:r>
              <a:rPr lang="hu-HU" dirty="0" err="1" smtClean="0"/>
              <a:t>shape</a:t>
            </a:r>
            <a:r>
              <a:rPr lang="hu-HU" dirty="0" smtClean="0"/>
              <a:t> file-t</a:t>
            </a:r>
          </a:p>
          <a:p>
            <a:pPr lvl="1"/>
            <a:r>
              <a:rPr lang="hu-HU" dirty="0" smtClean="0"/>
              <a:t>a poligonok határvonalát ne egyszerűsítsd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579" y="2937753"/>
            <a:ext cx="4709125" cy="3157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58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Köszönöm a figyelmet!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kérdések?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Attribútumtábla</a:t>
            </a:r>
            <a:r>
              <a:rPr lang="hu-HU" dirty="0"/>
              <a:t>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attribútumtábla</a:t>
            </a:r>
            <a:r>
              <a:rPr lang="hu-HU" dirty="0" smtClean="0"/>
              <a:t> szerkesztése (</a:t>
            </a:r>
            <a:r>
              <a:rPr lang="hu-HU" dirty="0" err="1" smtClean="0"/>
              <a:t>UpdateCursor</a:t>
            </a:r>
            <a:r>
              <a:rPr lang="hu-HU" dirty="0" smtClean="0"/>
              <a:t>/</a:t>
            </a:r>
            <a:r>
              <a:rPr lang="hu-HU" dirty="0" err="1" smtClean="0"/>
              <a:t>InsertCursor</a:t>
            </a:r>
            <a:r>
              <a:rPr lang="hu-HU" dirty="0" smtClean="0"/>
              <a:t>) során a fájl ideiglenesen zárolásra kerül (</a:t>
            </a:r>
            <a:r>
              <a:rPr lang="hu-HU" dirty="0" err="1" smtClean="0"/>
              <a:t>exclusive</a:t>
            </a:r>
            <a:r>
              <a:rPr lang="hu-HU" dirty="0" smtClean="0"/>
              <a:t> </a:t>
            </a:r>
            <a:r>
              <a:rPr lang="hu-HU" dirty="0" err="1" smtClean="0"/>
              <a:t>lock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feloldására legkézenfekvőbb megoldás a </a:t>
            </a:r>
            <a:r>
              <a:rPr lang="hu-HU" dirty="0" err="1" smtClean="0"/>
              <a:t>Cursor-objektum</a:t>
            </a:r>
            <a:r>
              <a:rPr lang="hu-HU" dirty="0" smtClean="0"/>
              <a:t> törlése (del)</a:t>
            </a:r>
          </a:p>
          <a:p>
            <a:pPr lvl="1"/>
            <a:r>
              <a:rPr lang="hu-HU" dirty="0" smtClean="0"/>
              <a:t>vagy a </a:t>
            </a:r>
            <a:r>
              <a:rPr lang="hu-HU" dirty="0" err="1" smtClean="0"/>
              <a:t>with</a:t>
            </a:r>
            <a:r>
              <a:rPr lang="hu-HU" dirty="0" smtClean="0"/>
              <a:t> kulcsszó használata (nem tanultuk korábban)</a:t>
            </a:r>
          </a:p>
          <a:p>
            <a:pPr lvl="1"/>
            <a:endParaRPr lang="hu-HU" dirty="0"/>
          </a:p>
          <a:p>
            <a:pPr lvl="2"/>
            <a:r>
              <a:rPr lang="hu-HU" dirty="0" err="1" smtClean="0"/>
              <a:t>tabla</a:t>
            </a:r>
            <a:r>
              <a:rPr lang="hu-HU" dirty="0" smtClean="0"/>
              <a:t> = </a:t>
            </a:r>
            <a:r>
              <a:rPr lang="hu-HU" dirty="0" err="1" smtClean="0"/>
              <a:t>arcpy.da.InsertCursor</a:t>
            </a:r>
            <a:r>
              <a:rPr lang="hu-HU" dirty="0" smtClean="0"/>
              <a:t>()</a:t>
            </a:r>
          </a:p>
          <a:p>
            <a:pPr lvl="2"/>
            <a:r>
              <a:rPr lang="hu-HU" dirty="0" smtClean="0"/>
              <a:t># sorok beszúrása</a:t>
            </a:r>
          </a:p>
          <a:p>
            <a:pPr lvl="2"/>
            <a:r>
              <a:rPr lang="hu-HU" dirty="0" smtClean="0"/>
              <a:t>del </a:t>
            </a:r>
            <a:r>
              <a:rPr lang="hu-HU" dirty="0" err="1" smtClean="0"/>
              <a:t>tabla</a:t>
            </a:r>
            <a:endParaRPr lang="hu-HU" dirty="0" smtClean="0"/>
          </a:p>
          <a:p>
            <a:pPr lvl="2"/>
            <a:endParaRPr lang="hu-HU" dirty="0"/>
          </a:p>
          <a:p>
            <a:pPr lvl="2"/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/>
              <a:t>arcpy.da.InsertCursor</a:t>
            </a:r>
            <a:r>
              <a:rPr lang="hu-HU" dirty="0" smtClean="0"/>
              <a:t>()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tabla</a:t>
            </a:r>
            <a:r>
              <a:rPr lang="hu-HU" dirty="0" smtClean="0"/>
              <a:t>:</a:t>
            </a:r>
          </a:p>
          <a:p>
            <a:pPr lvl="2"/>
            <a:r>
              <a:rPr lang="hu-HU" dirty="0"/>
              <a:t>	</a:t>
            </a:r>
            <a:r>
              <a:rPr lang="hu-HU" dirty="0" smtClean="0"/>
              <a:t># </a:t>
            </a:r>
            <a:r>
              <a:rPr lang="hu-HU" dirty="0"/>
              <a:t>sorok beszúrása</a:t>
            </a:r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Attribútumtábla</a:t>
            </a:r>
            <a:r>
              <a:rPr lang="hu-HU" dirty="0" smtClean="0"/>
              <a:t> </a:t>
            </a:r>
            <a:r>
              <a:rPr lang="hu-HU" dirty="0"/>
              <a:t>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főbb függvények</a:t>
            </a:r>
            <a:endParaRPr lang="hu-HU" dirty="0"/>
          </a:p>
          <a:p>
            <a:pPr lvl="1"/>
            <a:r>
              <a:rPr lang="en-US" dirty="0" err="1"/>
              <a:t>arcpy.da</a:t>
            </a:r>
            <a:r>
              <a:rPr lang="hu-HU" dirty="0"/>
              <a:t>.</a:t>
            </a:r>
            <a:r>
              <a:rPr lang="en-US" dirty="0" err="1"/>
              <a:t>SearchCursor</a:t>
            </a:r>
            <a:r>
              <a:rPr lang="en-US" dirty="0"/>
              <a:t>()</a:t>
            </a:r>
            <a:r>
              <a:rPr lang="hu-HU" dirty="0"/>
              <a:t>: </a:t>
            </a:r>
            <a:r>
              <a:rPr lang="hu-HU" dirty="0" smtClean="0"/>
              <a:t>a tábla </a:t>
            </a:r>
            <a:r>
              <a:rPr lang="hu-HU" dirty="0"/>
              <a:t>egy </a:t>
            </a:r>
            <a:r>
              <a:rPr lang="hu-HU" dirty="0" smtClean="0"/>
              <a:t>vagy több vagy az összes sorának kiválasztása olvasásra</a:t>
            </a:r>
          </a:p>
          <a:p>
            <a:pPr lvl="1"/>
            <a:endParaRPr lang="hu-HU" dirty="0"/>
          </a:p>
          <a:p>
            <a:pPr lvl="1"/>
            <a:r>
              <a:rPr lang="en-US" dirty="0" err="1"/>
              <a:t>arcpy.da</a:t>
            </a:r>
            <a:r>
              <a:rPr lang="hu-HU" dirty="0"/>
              <a:t>.</a:t>
            </a:r>
            <a:r>
              <a:rPr lang="en-US" dirty="0" err="1"/>
              <a:t>UpdateCursor</a:t>
            </a:r>
            <a:r>
              <a:rPr lang="en-US" dirty="0"/>
              <a:t>()</a:t>
            </a:r>
            <a:r>
              <a:rPr lang="hu-HU" dirty="0"/>
              <a:t>: a tábla egy vagy több vagy az összes sorának </a:t>
            </a:r>
            <a:r>
              <a:rPr lang="hu-HU" dirty="0" smtClean="0"/>
              <a:t>kiválasztása módosításra/törlésre</a:t>
            </a:r>
          </a:p>
          <a:p>
            <a:pPr lvl="1"/>
            <a:r>
              <a:rPr lang="hu-HU" dirty="0" smtClean="0"/>
              <a:t>.</a:t>
            </a:r>
            <a:r>
              <a:rPr lang="en-US" dirty="0" err="1" smtClean="0"/>
              <a:t>updateRow</a:t>
            </a:r>
            <a:r>
              <a:rPr lang="en-US" dirty="0" smtClean="0"/>
              <a:t>()</a:t>
            </a:r>
            <a:r>
              <a:rPr lang="hu-HU" dirty="0" smtClean="0"/>
              <a:t>: sor módosítása</a:t>
            </a:r>
          </a:p>
          <a:p>
            <a:pPr lvl="1"/>
            <a:r>
              <a:rPr lang="hu-HU" dirty="0" smtClean="0"/>
              <a:t>.</a:t>
            </a:r>
            <a:r>
              <a:rPr lang="en-US" dirty="0" err="1" smtClean="0"/>
              <a:t>deleteRow</a:t>
            </a:r>
            <a:r>
              <a:rPr lang="en-US" dirty="0" smtClean="0"/>
              <a:t>()</a:t>
            </a:r>
            <a:r>
              <a:rPr lang="hu-HU" dirty="0" smtClean="0"/>
              <a:t>: sor törlése</a:t>
            </a:r>
          </a:p>
          <a:p>
            <a:pPr lvl="1"/>
            <a:endParaRPr lang="hu-HU" dirty="0"/>
          </a:p>
          <a:p>
            <a:pPr lvl="1"/>
            <a:r>
              <a:rPr lang="en-US" dirty="0" err="1"/>
              <a:t>arcpy.da</a:t>
            </a:r>
            <a:r>
              <a:rPr lang="hu-HU" dirty="0"/>
              <a:t>.</a:t>
            </a:r>
            <a:r>
              <a:rPr lang="en-US" dirty="0" err="1"/>
              <a:t>InsertCursor</a:t>
            </a:r>
            <a:r>
              <a:rPr lang="en-US" dirty="0"/>
              <a:t>()</a:t>
            </a:r>
            <a:r>
              <a:rPr lang="hu-HU" dirty="0"/>
              <a:t>: a </a:t>
            </a:r>
            <a:r>
              <a:rPr lang="hu-HU" dirty="0" smtClean="0"/>
              <a:t>tábla megnyitása új</a:t>
            </a:r>
            <a:br>
              <a:rPr lang="hu-HU" dirty="0" smtClean="0"/>
            </a:br>
            <a:r>
              <a:rPr lang="hu-HU" dirty="0" smtClean="0"/>
              <a:t>sorok beszúrása céljából</a:t>
            </a:r>
          </a:p>
          <a:p>
            <a:pPr lvl="1"/>
            <a:r>
              <a:rPr lang="hu-HU" dirty="0" smtClean="0"/>
              <a:t>.</a:t>
            </a:r>
            <a:r>
              <a:rPr lang="en-US" dirty="0" err="1" smtClean="0"/>
              <a:t>insertRow</a:t>
            </a:r>
            <a:r>
              <a:rPr lang="en-US" dirty="0" smtClean="0"/>
              <a:t>()</a:t>
            </a:r>
            <a:r>
              <a:rPr lang="hu-HU" dirty="0" smtClean="0"/>
              <a:t>: új sor beszúrása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811" y="3337569"/>
            <a:ext cx="5334918" cy="2800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Két verzió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régebbi </a:t>
            </a:r>
            <a:r>
              <a:rPr lang="hu-HU" dirty="0" err="1" smtClean="0"/>
              <a:t>ArcGIS-verziókban</a:t>
            </a:r>
            <a:r>
              <a:rPr lang="hu-HU" dirty="0" smtClean="0"/>
              <a:t> mindez nem a Data Access modulban volt</a:t>
            </a:r>
          </a:p>
          <a:p>
            <a:pPr lvl="1"/>
            <a:r>
              <a:rPr lang="hu-HU" dirty="0" smtClean="0"/>
              <a:t>hanem </a:t>
            </a:r>
            <a:r>
              <a:rPr lang="hu-HU" dirty="0"/>
              <a:t>az </a:t>
            </a:r>
            <a:r>
              <a:rPr lang="hu-HU" dirty="0" err="1"/>
              <a:t>arcpy.SearchCursor</a:t>
            </a:r>
            <a:r>
              <a:rPr lang="hu-HU" dirty="0"/>
              <a:t>(), </a:t>
            </a:r>
            <a:r>
              <a:rPr lang="hu-HU" dirty="0" err="1"/>
              <a:t>arcpy.UpdateCursor</a:t>
            </a:r>
            <a:r>
              <a:rPr lang="hu-HU" dirty="0" smtClean="0"/>
              <a:t>() és </a:t>
            </a:r>
            <a:r>
              <a:rPr lang="hu-HU" dirty="0" err="1" smtClean="0"/>
              <a:t>arcpy.InsertCursor</a:t>
            </a:r>
            <a:r>
              <a:rPr lang="hu-HU" dirty="0" smtClean="0"/>
              <a:t>() függvényeket használhattuk</a:t>
            </a:r>
          </a:p>
          <a:p>
            <a:pPr lvl="1"/>
            <a:r>
              <a:rPr lang="hu-HU" dirty="0" smtClean="0"/>
              <a:t>kompatibilitási okokból ezek a 10.8-ban is megtalálhatóak</a:t>
            </a:r>
          </a:p>
          <a:p>
            <a:pPr lvl="1"/>
            <a:r>
              <a:rPr lang="hu-HU" dirty="0" smtClean="0"/>
              <a:t>de kicsit másképp működnek és lassabbak</a:t>
            </a:r>
          </a:p>
          <a:p>
            <a:pPr lvl="1"/>
            <a:r>
              <a:rPr lang="hu-HU" dirty="0" smtClean="0"/>
              <a:t>teljes sorokat kérnek le, a mezőket később a </a:t>
            </a:r>
            <a:r>
              <a:rPr lang="en-US" dirty="0" err="1" smtClean="0"/>
              <a:t>setValue</a:t>
            </a:r>
            <a:r>
              <a:rPr lang="hu-HU" dirty="0" smtClean="0"/>
              <a:t>() és </a:t>
            </a:r>
            <a:r>
              <a:rPr lang="hu-HU" dirty="0" err="1" smtClean="0"/>
              <a:t>getValue</a:t>
            </a:r>
            <a:r>
              <a:rPr lang="hu-HU" dirty="0" smtClean="0"/>
              <a:t>() függvényekkel érhetjük el</a:t>
            </a:r>
          </a:p>
          <a:p>
            <a:r>
              <a:rPr lang="hu-HU" dirty="0" smtClean="0"/>
              <a:t>nem mutatom be őket</a:t>
            </a:r>
          </a:p>
          <a:p>
            <a:pPr lvl="1"/>
            <a:r>
              <a:rPr lang="hu-HU" dirty="0" smtClean="0"/>
              <a:t>mert redundánsak, elavultak, lassúak</a:t>
            </a:r>
          </a:p>
          <a:p>
            <a:r>
              <a:rPr lang="hu-HU" dirty="0" smtClean="0"/>
              <a:t>ne keverjétek a két módszert!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Sorok olvasása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arcpy.da</a:t>
            </a:r>
            <a:r>
              <a:rPr lang="en-US" dirty="0"/>
              <a:t>.</a:t>
            </a:r>
            <a:r>
              <a:rPr lang="hu-HU" dirty="0" err="1" smtClean="0"/>
              <a:t>SearchCursor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table</a:t>
            </a:r>
            <a:r>
              <a:rPr lang="hu-HU" dirty="0"/>
              <a:t>, </a:t>
            </a:r>
            <a:r>
              <a:rPr lang="hu-HU" dirty="0" err="1"/>
              <a:t>field</a:t>
            </a:r>
            <a:r>
              <a:rPr lang="hu-HU" dirty="0"/>
              <a:t>_</a:t>
            </a:r>
            <a:r>
              <a:rPr lang="hu-HU" dirty="0" err="1"/>
              <a:t>names</a:t>
            </a:r>
            <a:r>
              <a:rPr lang="hu-HU" dirty="0"/>
              <a:t>, {</a:t>
            </a:r>
            <a:r>
              <a:rPr lang="hu-HU" dirty="0" err="1"/>
              <a:t>where</a:t>
            </a:r>
            <a:r>
              <a:rPr lang="hu-HU" dirty="0"/>
              <a:t>_</a:t>
            </a:r>
            <a:r>
              <a:rPr lang="hu-HU" dirty="0" err="1"/>
              <a:t>clause</a:t>
            </a:r>
            <a:r>
              <a:rPr lang="hu-HU" dirty="0" smtClean="0"/>
              <a:t>})</a:t>
            </a:r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table</a:t>
            </a:r>
            <a:r>
              <a:rPr lang="hu-HU" dirty="0" smtClean="0"/>
              <a:t>: a vektor/táblázat neve</a:t>
            </a:r>
          </a:p>
          <a:p>
            <a:pPr lvl="1"/>
            <a:r>
              <a:rPr lang="hu-HU" dirty="0" err="1" smtClean="0"/>
              <a:t>field</a:t>
            </a:r>
            <a:r>
              <a:rPr lang="hu-HU" dirty="0" smtClean="0"/>
              <a:t>_</a:t>
            </a:r>
            <a:r>
              <a:rPr lang="hu-HU" dirty="0" err="1" smtClean="0"/>
              <a:t>names</a:t>
            </a:r>
            <a:r>
              <a:rPr lang="hu-HU" dirty="0" smtClean="0"/>
              <a:t>: mezőnevek</a:t>
            </a:r>
          </a:p>
          <a:p>
            <a:pPr lvl="1"/>
            <a:r>
              <a:rPr lang="hu-HU" dirty="0" err="1" smtClean="0"/>
              <a:t>where</a:t>
            </a:r>
            <a:r>
              <a:rPr lang="hu-HU" dirty="0" smtClean="0"/>
              <a:t>_</a:t>
            </a:r>
            <a:r>
              <a:rPr lang="hu-HU" dirty="0" err="1" smtClean="0"/>
              <a:t>clause</a:t>
            </a:r>
            <a:r>
              <a:rPr lang="hu-HU" dirty="0" smtClean="0"/>
              <a:t> (opcionális): SQL-es </a:t>
            </a:r>
            <a:r>
              <a:rPr lang="hu-HU" dirty="0" err="1" smtClean="0"/>
              <a:t>keresőkifejezés</a:t>
            </a:r>
            <a:r>
              <a:rPr lang="hu-HU" dirty="0" smtClean="0"/>
              <a:t> a sorok szűkítésére</a:t>
            </a:r>
          </a:p>
          <a:p>
            <a:r>
              <a:rPr lang="hu-HU" dirty="0" smtClean="0"/>
              <a:t>az eredmény egy – potenciálisan sorokra és/vagy mezőkre szűkített – táblázat</a:t>
            </a:r>
          </a:p>
          <a:p>
            <a:pPr lvl="1"/>
            <a:r>
              <a:rPr lang="hu-HU" dirty="0" smtClean="0"/>
              <a:t>aminek a sorai listaelemként (pl. sor[0]) olvashatóak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Sorok olvasása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mezőnevek</a:t>
            </a:r>
          </a:p>
          <a:p>
            <a:pPr lvl="1"/>
            <a:r>
              <a:rPr lang="hu-HU" dirty="0" smtClean="0"/>
              <a:t>egy mezőnév (szöveg) vagy több mezőnév (szövegek listája)</a:t>
            </a:r>
          </a:p>
          <a:p>
            <a:pPr lvl="1"/>
            <a:r>
              <a:rPr lang="hu-HU" dirty="0" smtClean="0"/>
              <a:t>*: összes mező (javasolt inkább szűkíteni)</a:t>
            </a:r>
          </a:p>
          <a:p>
            <a:pPr lvl="1"/>
            <a:r>
              <a:rPr lang="hu-HU" dirty="0"/>
              <a:t>geometriát is lekérhetjük mezőként különböző </a:t>
            </a:r>
            <a:r>
              <a:rPr lang="hu-HU" dirty="0" smtClean="0"/>
              <a:t>formátumokban </a:t>
            </a:r>
            <a:r>
              <a:rPr lang="hu-HU" dirty="0"/>
              <a:t>az ún. </a:t>
            </a:r>
            <a:r>
              <a:rPr lang="hu-HU" dirty="0" smtClean="0"/>
              <a:t>geometriajelzőkkel</a:t>
            </a:r>
          </a:p>
          <a:p>
            <a:pPr lvl="1"/>
            <a:r>
              <a:rPr lang="hu-HU" dirty="0" smtClean="0"/>
              <a:t>"</a:t>
            </a:r>
            <a:r>
              <a:rPr lang="en-US" dirty="0" smtClean="0"/>
              <a:t>OID@</a:t>
            </a:r>
            <a:r>
              <a:rPr lang="hu-HU" dirty="0" smtClean="0"/>
              <a:t>": </a:t>
            </a:r>
            <a:r>
              <a:rPr lang="hu-HU" dirty="0" err="1" smtClean="0"/>
              <a:t>ObjectID</a:t>
            </a:r>
            <a:r>
              <a:rPr lang="hu-HU" dirty="0" smtClean="0"/>
              <a:t> elérése mezőként</a:t>
            </a:r>
          </a:p>
          <a:p>
            <a:r>
              <a:rPr lang="en-US" dirty="0" err="1"/>
              <a:t>amilyen</a:t>
            </a:r>
            <a:r>
              <a:rPr lang="en-US" dirty="0"/>
              <a:t> </a:t>
            </a:r>
            <a:r>
              <a:rPr lang="en-US" dirty="0" err="1"/>
              <a:t>sorrendben</a:t>
            </a:r>
            <a:r>
              <a:rPr lang="en-US" dirty="0"/>
              <a:t> </a:t>
            </a:r>
            <a:r>
              <a:rPr lang="en-US" dirty="0" err="1"/>
              <a:t>megadjuk</a:t>
            </a:r>
            <a:r>
              <a:rPr lang="hu-HU" dirty="0"/>
              <a:t> a mezőket</a:t>
            </a:r>
            <a:r>
              <a:rPr lang="en-US" dirty="0"/>
              <a:t>,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kapjuk</a:t>
            </a:r>
            <a:r>
              <a:rPr lang="en-US" dirty="0"/>
              <a:t> </a:t>
            </a:r>
            <a:r>
              <a:rPr lang="en-US" dirty="0" err="1"/>
              <a:t>vissza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adatot</a:t>
            </a:r>
            <a:endParaRPr lang="en-US" dirty="0"/>
          </a:p>
          <a:p>
            <a:r>
              <a:rPr lang="hu-HU" dirty="0" smtClean="0"/>
              <a:t>geometriajelző</a:t>
            </a:r>
            <a:endParaRPr lang="hu-HU" dirty="0"/>
          </a:p>
          <a:p>
            <a:pPr lvl="1"/>
            <a:r>
              <a:rPr lang="hu-HU" dirty="0" err="1" smtClean="0"/>
              <a:t>geometry</a:t>
            </a:r>
            <a:r>
              <a:rPr lang="hu-HU" dirty="0" smtClean="0"/>
              <a:t> </a:t>
            </a:r>
            <a:r>
              <a:rPr lang="hu-HU" dirty="0" err="1" smtClean="0"/>
              <a:t>token</a:t>
            </a:r>
            <a:endParaRPr lang="hu-HU" dirty="0"/>
          </a:p>
          <a:p>
            <a:pPr lvl="1"/>
            <a:r>
              <a:rPr lang="hu-HU" dirty="0" smtClean="0"/>
              <a:t>pl. "</a:t>
            </a:r>
            <a:r>
              <a:rPr lang="en-US" dirty="0"/>
              <a:t>SHAPE@X</a:t>
            </a:r>
            <a:r>
              <a:rPr lang="hu-HU" dirty="0" smtClean="0"/>
              <a:t>", "</a:t>
            </a:r>
            <a:r>
              <a:rPr lang="en-US" dirty="0" smtClean="0"/>
              <a:t>SHAPE@WKT</a:t>
            </a:r>
            <a:r>
              <a:rPr lang="hu-HU" dirty="0" smtClean="0"/>
              <a:t>", "</a:t>
            </a:r>
            <a:r>
              <a:rPr lang="en-US" dirty="0"/>
              <a:t>SHAPE@AREA</a:t>
            </a:r>
            <a:r>
              <a:rPr lang="hu-HU" dirty="0" smtClean="0"/>
              <a:t>"</a:t>
            </a:r>
          </a:p>
          <a:p>
            <a:pPr lvl="1"/>
            <a:r>
              <a:rPr lang="en-US" dirty="0" smtClean="0"/>
              <a:t>desktop.arcgis.com/</a:t>
            </a:r>
            <a:r>
              <a:rPr lang="en-US" dirty="0" err="1" smtClean="0"/>
              <a:t>en</a:t>
            </a:r>
            <a:r>
              <a:rPr lang="en-US" dirty="0" smtClean="0"/>
              <a:t>/</a:t>
            </a:r>
            <a:r>
              <a:rPr lang="en-US" dirty="0" err="1" smtClean="0"/>
              <a:t>arcmap</a:t>
            </a:r>
            <a:r>
              <a:rPr lang="en-US" dirty="0" smtClean="0"/>
              <a:t>/latest/analyze/python/reading-geometries.htm</a:t>
            </a:r>
            <a:endParaRPr lang="hu-HU" dirty="0" smtClean="0"/>
          </a:p>
          <a:p>
            <a:pPr lvl="1"/>
            <a:r>
              <a:rPr lang="hu-HU" dirty="0" smtClean="0"/>
              <a:t>nem mutatom be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28" y="152083"/>
            <a:ext cx="1526937" cy="5985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4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Sorok olvasása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661825" cy="4754563"/>
          </a:xfrm>
        </p:spPr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&lt;30 </a:t>
            </a:r>
            <a:r>
              <a:rPr lang="hu-HU" dirty="0" err="1" smtClean="0"/>
              <a:t>azonosítójú</a:t>
            </a:r>
            <a:r>
              <a:rPr lang="hu-HU" dirty="0" smtClean="0"/>
              <a:t> patakok </a:t>
            </a:r>
            <a:r>
              <a:rPr lang="hu-HU" dirty="0" err="1" smtClean="0"/>
              <a:t>attribútumtáblájának</a:t>
            </a:r>
            <a:r>
              <a:rPr lang="hu-HU" dirty="0" smtClean="0"/>
              <a:t> megnyitása olvasásra</a:t>
            </a:r>
          </a:p>
          <a:p>
            <a:pPr lvl="1"/>
            <a:r>
              <a:rPr lang="hu-HU" dirty="0" smtClean="0"/>
              <a:t>két mező, sorrend tetszőleges</a:t>
            </a:r>
          </a:p>
          <a:p>
            <a:pPr lvl="1"/>
            <a:r>
              <a:rPr lang="hu-HU" dirty="0" smtClean="0"/>
              <a:t>sorokon iteráló ciklussal végiglépkedünk</a:t>
            </a:r>
          </a:p>
          <a:p>
            <a:pPr lvl="1"/>
            <a:r>
              <a:rPr lang="hu-HU" dirty="0" smtClean="0"/>
              <a:t>kiírjuk </a:t>
            </a:r>
            <a:r>
              <a:rPr lang="hu-HU" dirty="0" smtClean="0"/>
              <a:t>a patak méretét </a:t>
            </a:r>
            <a:r>
              <a:rPr lang="hu-HU" dirty="0" smtClean="0"/>
              <a:t>és </a:t>
            </a:r>
            <a:r>
              <a:rPr lang="hu-HU" dirty="0" smtClean="0"/>
              <a:t>nevét</a:t>
            </a:r>
            <a:endParaRPr lang="hu-HU" dirty="0" smtClean="0"/>
          </a:p>
          <a:p>
            <a:pPr lvl="1"/>
            <a:r>
              <a:rPr lang="hu-HU" dirty="0" smtClean="0"/>
              <a:t>végén töröljük a </a:t>
            </a:r>
            <a:r>
              <a:rPr lang="hu-HU" dirty="0" err="1" smtClean="0"/>
              <a:t>Cursort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10:38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25" y="1368028"/>
            <a:ext cx="4544844" cy="4726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8359</TotalTime>
  <Words>1720</Words>
  <Application>Microsoft Office PowerPoint</Application>
  <PresentationFormat>Szélesvásznú</PresentationFormat>
  <Paragraphs>296</Paragraphs>
  <Slides>33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Office-téma</vt:lpstr>
      <vt:lpstr>Eszközök készítése Pythonnal 2</vt:lpstr>
      <vt:lpstr>Attribútumtábla szerkesztése</vt:lpstr>
      <vt:lpstr>Attribútumtábla szerkesztése</vt:lpstr>
      <vt:lpstr>Attribútumtábla szerkesztése</vt:lpstr>
      <vt:lpstr>Attribútumtábla szerkesztése</vt:lpstr>
      <vt:lpstr>Két verzió</vt:lpstr>
      <vt:lpstr>Sorok olvasása</vt:lpstr>
      <vt:lpstr>Sorok olvasása</vt:lpstr>
      <vt:lpstr>Sorok olvasása</vt:lpstr>
      <vt:lpstr>Sorok olvasása</vt:lpstr>
      <vt:lpstr>1. feladat – sorok olvasása</vt:lpstr>
      <vt:lpstr>Sorok módosítása/törlése</vt:lpstr>
      <vt:lpstr>Sorok módosítása/törlése</vt:lpstr>
      <vt:lpstr>Sorok módosítása/törlése</vt:lpstr>
      <vt:lpstr>2. feladat – sorok módosítása/törlése</vt:lpstr>
      <vt:lpstr>Sorok beszúrása</vt:lpstr>
      <vt:lpstr>Raszterműveletek</vt:lpstr>
      <vt:lpstr>Raszterműveletek – létrehozás, másolás, átvetítés, vágás</vt:lpstr>
      <vt:lpstr>Raszterműveletek – csempék, maszkolás, mintavétel, aggregálás</vt:lpstr>
      <vt:lpstr>Raszterműveletek – interpoláció, statisztika</vt:lpstr>
      <vt:lpstr>Raszterműveletek – domborzat, összehasonlítás, mozgó ablak</vt:lpstr>
      <vt:lpstr>Raszterműveletek – raszter-vektor interakció</vt:lpstr>
      <vt:lpstr>Map algebra</vt:lpstr>
      <vt:lpstr>Map algebra</vt:lpstr>
      <vt:lpstr>Map algebra</vt:lpstr>
      <vt:lpstr>Map algebra</vt:lpstr>
      <vt:lpstr>3. feladat – gyakorlás</vt:lpstr>
      <vt:lpstr>4. feladat – gyakorlás</vt:lpstr>
      <vt:lpstr>5. feladat – gyakorlás</vt:lpstr>
      <vt:lpstr>6. feladat – gyakorlás</vt:lpstr>
      <vt:lpstr>7. feladat – gyakorlás</vt:lpstr>
      <vt:lpstr>8. feladat – gyakorlás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340</cp:revision>
  <dcterms:created xsi:type="dcterms:W3CDTF">2021-09-14T06:27:21Z</dcterms:created>
  <dcterms:modified xsi:type="dcterms:W3CDTF">2023-05-02T11:40:13Z</dcterms:modified>
</cp:coreProperties>
</file>